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2" r:id="rId3"/>
    <p:sldId id="263" r:id="rId4"/>
    <p:sldId id="264" r:id="rId5"/>
    <p:sldId id="265" r:id="rId6"/>
    <p:sldId id="266" r:id="rId7"/>
    <p:sldId id="267" r:id="rId8"/>
    <p:sldId id="268" r:id="rId9"/>
    <p:sldId id="269" r:id="rId10"/>
    <p:sldId id="270" r:id="rId11"/>
    <p:sldId id="257" r:id="rId12"/>
    <p:sldId id="258" r:id="rId13"/>
    <p:sldId id="259" r:id="rId14"/>
    <p:sldId id="260" r:id="rId15"/>
    <p:sldId id="261" r:id="rId16"/>
    <p:sldId id="271" r:id="rId17"/>
    <p:sldId id="272" r:id="rId18"/>
    <p:sldId id="273" r:id="rId19"/>
    <p:sldId id="280" r:id="rId20"/>
    <p:sldId id="281" r:id="rId21"/>
    <p:sldId id="282" r:id="rId22"/>
    <p:sldId id="283" r:id="rId23"/>
    <p:sldId id="284" r:id="rId24"/>
    <p:sldId id="285" r:id="rId25"/>
    <p:sldId id="286" r:id="rId26"/>
    <p:sldId id="301" r:id="rId27"/>
    <p:sldId id="302" r:id="rId28"/>
    <p:sldId id="303" r:id="rId29"/>
    <p:sldId id="304" r:id="rId30"/>
    <p:sldId id="30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B351DF-945D-4283-A8B3-CAE751650408}" type="datetimeFigureOut">
              <a:rPr lang="en-US" smtClean="0"/>
              <a:t>8/20/2014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DED72-BCA4-4538-B8F7-A2AE2D16624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EB964-A6AB-441E-9695-C773971EF068}" type="slidenum">
              <a:rPr lang="en-US"/>
              <a:pPr/>
              <a:t>19</a:t>
            </a:fld>
            <a:endParaRPr lang="en-US"/>
          </a:p>
        </p:txBody>
      </p:sp>
      <p:sp>
        <p:nvSpPr>
          <p:cNvPr id="491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PP05040.jpg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943109-BFBE-4F05-A558-0CAF59C78A5F}"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9E6D8-579B-489E-B05D-1BEFAA7EEA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43109-BFBE-4F05-A558-0CAF59C78A5F}"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9E6D8-579B-489E-B05D-1BEFAA7EEA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43109-BFBE-4F05-A558-0CAF59C78A5F}"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9E6D8-579B-489E-B05D-1BEFAA7EEA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43109-BFBE-4F05-A558-0CAF59C78A5F}"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9E6D8-579B-489E-B05D-1BEFAA7EEA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943109-BFBE-4F05-A558-0CAF59C78A5F}"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9E6D8-579B-489E-B05D-1BEFAA7EEA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943109-BFBE-4F05-A558-0CAF59C78A5F}"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9E6D8-579B-489E-B05D-1BEFAA7EEA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943109-BFBE-4F05-A558-0CAF59C78A5F}" type="datetimeFigureOut">
              <a:rPr lang="en-US" smtClean="0"/>
              <a:pPr/>
              <a:t>8/20/2014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9E6D8-579B-489E-B05D-1BEFAA7EEA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943109-BFBE-4F05-A558-0CAF59C78A5F}" type="datetimeFigureOut">
              <a:rPr lang="en-US" smtClean="0"/>
              <a:pPr/>
              <a:t>8/20/2014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9E6D8-579B-489E-B05D-1BEFAA7EEA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43109-BFBE-4F05-A558-0CAF59C78A5F}" type="datetimeFigureOut">
              <a:rPr lang="en-US" smtClean="0"/>
              <a:pPr/>
              <a:t>8/20/2014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9E6D8-579B-489E-B05D-1BEFAA7EEA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43109-BFBE-4F05-A558-0CAF59C78A5F}"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9E6D8-579B-489E-B05D-1BEFAA7EEA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43109-BFBE-4F05-A558-0CAF59C78A5F}"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9E6D8-579B-489E-B05D-1BEFAA7EEA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43109-BFBE-4F05-A558-0CAF59C78A5F}" type="datetimeFigureOut">
              <a:rPr lang="en-US" smtClean="0"/>
              <a:pPr/>
              <a:t>8/20/2014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9E6D8-579B-489E-B05D-1BEFAA7EEA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MEMBRANE TRANSPORT PROCESSES</a:t>
            </a:r>
            <a:endParaRPr lang="en-US" b="1"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Work\Courses\BIOL101\Lecture16\Root_hair.jpg"/>
          <p:cNvPicPr>
            <a:picLocks noChangeAspect="1" noChangeArrowheads="1"/>
          </p:cNvPicPr>
          <p:nvPr/>
        </p:nvPicPr>
        <p:blipFill>
          <a:blip r:embed="rId2"/>
          <a:srcRect/>
          <a:stretch>
            <a:fillRect/>
          </a:stretch>
        </p:blipFill>
        <p:spPr bwMode="auto">
          <a:xfrm>
            <a:off x="533400" y="381000"/>
            <a:ext cx="3694113" cy="5595938"/>
          </a:xfrm>
          <a:prstGeom prst="rect">
            <a:avLst/>
          </a:prstGeom>
          <a:noFill/>
        </p:spPr>
      </p:pic>
      <p:sp>
        <p:nvSpPr>
          <p:cNvPr id="33795" name="Text Box 3"/>
          <p:cNvSpPr txBox="1">
            <a:spLocks noChangeArrowheads="1"/>
          </p:cNvSpPr>
          <p:nvPr/>
        </p:nvSpPr>
        <p:spPr bwMode="auto">
          <a:xfrm>
            <a:off x="4784725" y="1466850"/>
            <a:ext cx="184150" cy="579438"/>
          </a:xfrm>
          <a:prstGeom prst="rect">
            <a:avLst/>
          </a:prstGeom>
          <a:noFill/>
          <a:ln w="9525">
            <a:noFill/>
            <a:miter lim="800000"/>
            <a:headEnd/>
            <a:tailEnd/>
          </a:ln>
          <a:effectLst/>
        </p:spPr>
        <p:txBody>
          <a:bodyPr wrap="none">
            <a:spAutoFit/>
          </a:bodyPr>
          <a:lstStyle/>
          <a:p>
            <a:endParaRPr lang="en-US" sz="3200" b="1">
              <a:solidFill>
                <a:srgbClr val="FFFF99"/>
              </a:solidFill>
            </a:endParaRPr>
          </a:p>
        </p:txBody>
      </p:sp>
      <p:sp>
        <p:nvSpPr>
          <p:cNvPr id="33796" name="Rectangle 4"/>
          <p:cNvSpPr>
            <a:spLocks noGrp="1" noChangeArrowheads="1"/>
          </p:cNvSpPr>
          <p:nvPr>
            <p:ph type="title" idx="4294967295"/>
          </p:nvPr>
        </p:nvSpPr>
        <p:spPr>
          <a:xfrm>
            <a:off x="4495800" y="457200"/>
            <a:ext cx="3962400" cy="1143000"/>
          </a:xfrm>
        </p:spPr>
        <p:txBody>
          <a:bodyPr/>
          <a:lstStyle/>
          <a:p>
            <a:r>
              <a:rPr lang="en-US" sz="3200" b="1" dirty="0"/>
              <a:t>Single cell root hairs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97184" y="104848"/>
            <a:ext cx="5638801" cy="667695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algn="just"/>
            <a:r>
              <a:rPr lang="en-US" dirty="0" smtClean="0"/>
              <a:t>Molecular or ionic transport can also be studied in terms of enzyme kinetics.</a:t>
            </a:r>
          </a:p>
          <a:p>
            <a:pPr algn="just"/>
            <a:r>
              <a:rPr lang="en-US" dirty="0" smtClean="0"/>
              <a:t>It involves transient binding </a:t>
            </a:r>
            <a:r>
              <a:rPr lang="en-US" dirty="0"/>
              <a:t>and dissociation of molecules at active sites </a:t>
            </a:r>
            <a:r>
              <a:rPr lang="en-US" dirty="0" smtClean="0"/>
              <a:t>on transport proteins.</a:t>
            </a:r>
          </a:p>
          <a:p>
            <a:pPr algn="just"/>
            <a:r>
              <a:rPr lang="en-US" dirty="0"/>
              <a:t>In </a:t>
            </a:r>
            <a:r>
              <a:rPr lang="en-US" dirty="0" smtClean="0"/>
              <a:t>kinetics the </a:t>
            </a:r>
            <a:r>
              <a:rPr lang="en-US" dirty="0"/>
              <a:t>effects of external ion (</a:t>
            </a:r>
            <a:r>
              <a:rPr lang="en-US" dirty="0" smtClean="0"/>
              <a:t>or other </a:t>
            </a:r>
            <a:r>
              <a:rPr lang="en-US" dirty="0"/>
              <a:t>solute) concentrations on transport rates are measured</a:t>
            </a:r>
            <a:r>
              <a:rPr lang="en-US" dirty="0" smtClean="0"/>
              <a:t>.</a:t>
            </a:r>
          </a:p>
          <a:p>
            <a:pPr algn="just"/>
            <a:r>
              <a:rPr lang="en-US" dirty="0"/>
              <a:t>The maximum rate (</a:t>
            </a:r>
            <a:r>
              <a:rPr lang="en-US" i="1" dirty="0" err="1"/>
              <a:t>Vmax</a:t>
            </a:r>
            <a:r>
              <a:rPr lang="en-US" i="1" dirty="0"/>
              <a:t>) of carrier-mediated </a:t>
            </a:r>
            <a:r>
              <a:rPr lang="en-US" i="1" dirty="0" smtClean="0"/>
              <a:t>transport </a:t>
            </a:r>
            <a:r>
              <a:rPr lang="en-US" dirty="0" smtClean="0"/>
              <a:t>and </a:t>
            </a:r>
            <a:r>
              <a:rPr lang="en-US" dirty="0"/>
              <a:t>often channel transport as well, cannot be </a:t>
            </a:r>
            <a:r>
              <a:rPr lang="en-US" dirty="0" smtClean="0"/>
              <a:t>exceeded.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algn="just"/>
            <a:r>
              <a:rPr lang="en-US" i="1" dirty="0" err="1"/>
              <a:t>Vmax</a:t>
            </a:r>
            <a:r>
              <a:rPr lang="en-US" i="1" dirty="0"/>
              <a:t> </a:t>
            </a:r>
            <a:r>
              <a:rPr lang="en-US" dirty="0"/>
              <a:t>is approached when the substrate-binding site on </a:t>
            </a:r>
            <a:r>
              <a:rPr lang="en-US" dirty="0" smtClean="0"/>
              <a:t>the carrier </a:t>
            </a:r>
            <a:r>
              <a:rPr lang="en-US" dirty="0"/>
              <a:t>is always occupied. </a:t>
            </a:r>
            <a:endParaRPr lang="en-US" dirty="0" smtClean="0"/>
          </a:p>
          <a:p>
            <a:pPr algn="just"/>
            <a:r>
              <a:rPr lang="en-US" dirty="0" smtClean="0"/>
              <a:t>The </a:t>
            </a:r>
            <a:r>
              <a:rPr lang="en-US" dirty="0"/>
              <a:t>concentration </a:t>
            </a:r>
            <a:r>
              <a:rPr lang="en-US" dirty="0" smtClean="0"/>
              <a:t>of </a:t>
            </a:r>
            <a:r>
              <a:rPr lang="en-US" dirty="0"/>
              <a:t>carrier, </a:t>
            </a:r>
            <a:r>
              <a:rPr lang="en-US" dirty="0" smtClean="0"/>
              <a:t>not the </a:t>
            </a:r>
            <a:r>
              <a:rPr lang="en-US" dirty="0"/>
              <a:t>concentration of solute, becomes rate </a:t>
            </a:r>
            <a:r>
              <a:rPr lang="en-US" dirty="0" smtClean="0"/>
              <a:t>limiting.</a:t>
            </a:r>
          </a:p>
          <a:p>
            <a:pPr algn="just"/>
            <a:r>
              <a:rPr lang="en-US" dirty="0" smtClean="0"/>
              <a:t>Thus </a:t>
            </a:r>
            <a:r>
              <a:rPr lang="en-US" i="1" dirty="0" err="1" smtClean="0"/>
              <a:t>Vmax</a:t>
            </a:r>
            <a:r>
              <a:rPr lang="en-US" i="1" dirty="0" smtClean="0"/>
              <a:t> </a:t>
            </a:r>
            <a:r>
              <a:rPr lang="en-US" dirty="0"/>
              <a:t>is a measure of the number of molecules of the </a:t>
            </a:r>
            <a:r>
              <a:rPr lang="en-US" dirty="0" smtClean="0"/>
              <a:t>specific carrier </a:t>
            </a:r>
            <a:r>
              <a:rPr lang="en-US" dirty="0"/>
              <a:t>protein that are functioning in </a:t>
            </a:r>
            <a:r>
              <a:rPr lang="en-US" dirty="0" smtClean="0"/>
              <a:t>t</a:t>
            </a:r>
          </a:p>
          <a:p>
            <a:pPr algn="just"/>
            <a:r>
              <a:rPr lang="en-US" dirty="0"/>
              <a:t>The constant </a:t>
            </a:r>
            <a:r>
              <a:rPr lang="en-US" i="1" dirty="0"/>
              <a:t>Km </a:t>
            </a:r>
            <a:r>
              <a:rPr lang="en-US" dirty="0" smtClean="0"/>
              <a:t>tends </a:t>
            </a:r>
            <a:r>
              <a:rPr lang="en-US" dirty="0"/>
              <a:t>to reflect the properties of the </a:t>
            </a:r>
            <a:r>
              <a:rPr lang="en-US" dirty="0" smtClean="0"/>
              <a:t>particular binding site in the </a:t>
            </a:r>
            <a:r>
              <a:rPr lang="en-US" dirty="0"/>
              <a:t>membrane.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71600" y="317992"/>
            <a:ext cx="6477000" cy="615900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9538" y="1495425"/>
            <a:ext cx="8924925" cy="38671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71625" y="95250"/>
            <a:ext cx="6000750" cy="66675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828800" y="228599"/>
            <a:ext cx="5334000" cy="657086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52425" y="1828800"/>
            <a:ext cx="8439150" cy="3200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 </a:t>
            </a:r>
          </a:p>
        </p:txBody>
      </p:sp>
      <p:pic>
        <p:nvPicPr>
          <p:cNvPr id="48131" name="Picture 3" descr="PP05040"/>
          <p:cNvPicPr>
            <a:picLocks noChangeAspect="1" noChangeArrowheads="1"/>
          </p:cNvPicPr>
          <p:nvPr/>
        </p:nvPicPr>
        <p:blipFill>
          <a:blip r:embed="rId3"/>
          <a:srcRect/>
          <a:stretch>
            <a:fillRect/>
          </a:stretch>
        </p:blipFill>
        <p:spPr bwMode="auto">
          <a:xfrm>
            <a:off x="2209800" y="609600"/>
            <a:ext cx="4781550" cy="6243638"/>
          </a:xfrm>
          <a:prstGeom prst="rect">
            <a:avLst/>
          </a:prstGeom>
          <a:noFill/>
          <a:ln w="9525">
            <a:noFill/>
            <a:miter lim="800000"/>
            <a:headEnd/>
            <a:tailEnd/>
          </a:ln>
          <a:effectLst/>
        </p:spPr>
      </p:pic>
      <p:sp>
        <p:nvSpPr>
          <p:cNvPr id="48132" name="Text Box 4"/>
          <p:cNvSpPr txBox="1">
            <a:spLocks noChangeArrowheads="1"/>
          </p:cNvSpPr>
          <p:nvPr/>
        </p:nvSpPr>
        <p:spPr bwMode="auto">
          <a:xfrm>
            <a:off x="1600200" y="87313"/>
            <a:ext cx="5707063" cy="396875"/>
          </a:xfrm>
          <a:prstGeom prst="rect">
            <a:avLst/>
          </a:prstGeom>
          <a:noFill/>
          <a:ln w="9525">
            <a:noFill/>
            <a:miter lim="800000"/>
            <a:headEnd/>
            <a:tailEnd/>
          </a:ln>
          <a:effectLst/>
        </p:spPr>
        <p:txBody>
          <a:bodyPr wrap="none">
            <a:spAutoFit/>
          </a:bodyPr>
          <a:lstStyle/>
          <a:p>
            <a:pPr eaLnBrk="1" hangingPunct="1"/>
            <a:r>
              <a:rPr lang="en-US" sz="2000">
                <a:latin typeface="Comic Sans MS" pitchFamily="1" charset="0"/>
              </a:rPr>
              <a:t>Soil pH influences availability of soil nutrients.</a:t>
            </a:r>
            <a:endParaRPr lang="en-US" sz="2000">
              <a:solidFill>
                <a:schemeClr val="bg1"/>
              </a:solidFill>
              <a:latin typeface="Comic Sans MS" pitchFamily="1"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normAutofit/>
          </a:bodyPr>
          <a:lstStyle/>
          <a:p>
            <a:r>
              <a:rPr lang="en-US" sz="6000" dirty="0"/>
              <a:t>Plant </a:t>
            </a:r>
            <a:r>
              <a:rPr lang="en-US" sz="6000" dirty="0" smtClean="0"/>
              <a:t>Nutrition</a:t>
            </a:r>
            <a:endParaRPr lang="en-US" sz="6000" dirty="0"/>
          </a:p>
        </p:txBody>
      </p:sp>
      <p:sp>
        <p:nvSpPr>
          <p:cNvPr id="27651" name="Text Box 3"/>
          <p:cNvSpPr txBox="1">
            <a:spLocks noChangeArrowheads="1"/>
          </p:cNvSpPr>
          <p:nvPr/>
        </p:nvSpPr>
        <p:spPr bwMode="auto">
          <a:xfrm>
            <a:off x="215900" y="1600200"/>
            <a:ext cx="3799886" cy="369332"/>
          </a:xfrm>
          <a:prstGeom prst="rect">
            <a:avLst/>
          </a:prstGeom>
          <a:noFill/>
          <a:ln w="9525">
            <a:noFill/>
            <a:miter lim="800000"/>
            <a:headEnd/>
            <a:tailEnd/>
          </a:ln>
          <a:effectLst/>
        </p:spPr>
        <p:txBody>
          <a:bodyPr wrap="none">
            <a:spAutoFit/>
          </a:bodyPr>
          <a:lstStyle/>
          <a:p>
            <a:r>
              <a:rPr lang="en-US" b="1"/>
              <a:t>1.  What is meant by “plant nutrition”</a:t>
            </a:r>
          </a:p>
        </p:txBody>
      </p:sp>
      <p:sp>
        <p:nvSpPr>
          <p:cNvPr id="27652" name="Text Box 4"/>
          <p:cNvSpPr txBox="1">
            <a:spLocks noChangeArrowheads="1"/>
          </p:cNvSpPr>
          <p:nvPr/>
        </p:nvSpPr>
        <p:spPr bwMode="auto">
          <a:xfrm>
            <a:off x="215900" y="2392363"/>
            <a:ext cx="4444743" cy="369332"/>
          </a:xfrm>
          <a:prstGeom prst="rect">
            <a:avLst/>
          </a:prstGeom>
          <a:noFill/>
          <a:ln w="9525">
            <a:noFill/>
            <a:miter lim="800000"/>
            <a:headEnd/>
            <a:tailEnd/>
          </a:ln>
          <a:effectLst/>
        </p:spPr>
        <p:txBody>
          <a:bodyPr wrap="none">
            <a:spAutoFit/>
          </a:bodyPr>
          <a:lstStyle/>
          <a:p>
            <a:r>
              <a:rPr lang="en-US" b="1"/>
              <a:t>2.  The chemical elements required by plants</a:t>
            </a:r>
          </a:p>
        </p:txBody>
      </p:sp>
      <p:sp>
        <p:nvSpPr>
          <p:cNvPr id="27653" name="Text Box 5"/>
          <p:cNvSpPr txBox="1">
            <a:spLocks noChangeArrowheads="1"/>
          </p:cNvSpPr>
          <p:nvPr/>
        </p:nvSpPr>
        <p:spPr bwMode="auto">
          <a:xfrm>
            <a:off x="215900" y="3184525"/>
            <a:ext cx="4926092" cy="369332"/>
          </a:xfrm>
          <a:prstGeom prst="rect">
            <a:avLst/>
          </a:prstGeom>
          <a:noFill/>
          <a:ln w="9525">
            <a:noFill/>
            <a:miter lim="800000"/>
            <a:headEnd/>
            <a:tailEnd/>
          </a:ln>
          <a:effectLst/>
        </p:spPr>
        <p:txBody>
          <a:bodyPr wrap="none">
            <a:spAutoFit/>
          </a:bodyPr>
          <a:lstStyle/>
          <a:p>
            <a:r>
              <a:rPr lang="en-US" b="1"/>
              <a:t>3.  How plants take up mineral elements from soil</a:t>
            </a:r>
          </a:p>
        </p:txBody>
      </p:sp>
      <p:sp>
        <p:nvSpPr>
          <p:cNvPr id="27654" name="Text Box 6"/>
          <p:cNvSpPr txBox="1">
            <a:spLocks noChangeArrowheads="1"/>
          </p:cNvSpPr>
          <p:nvPr/>
        </p:nvSpPr>
        <p:spPr bwMode="auto">
          <a:xfrm>
            <a:off x="215900" y="3976688"/>
            <a:ext cx="3049104" cy="369332"/>
          </a:xfrm>
          <a:prstGeom prst="rect">
            <a:avLst/>
          </a:prstGeom>
          <a:noFill/>
          <a:ln w="9525">
            <a:noFill/>
            <a:miter lim="800000"/>
            <a:headEnd/>
            <a:tailEnd/>
          </a:ln>
          <a:effectLst/>
        </p:spPr>
        <p:txBody>
          <a:bodyPr wrap="none">
            <a:spAutoFit/>
          </a:bodyPr>
          <a:lstStyle/>
          <a:p>
            <a:r>
              <a:rPr lang="en-US" b="1"/>
              <a:t>4.  Problems in plant nutrition</a:t>
            </a:r>
          </a:p>
        </p:txBody>
      </p:sp>
      <p:sp>
        <p:nvSpPr>
          <p:cNvPr id="27655" name="Text Box 7"/>
          <p:cNvSpPr txBox="1">
            <a:spLocks noChangeArrowheads="1"/>
          </p:cNvSpPr>
          <p:nvPr/>
        </p:nvSpPr>
        <p:spPr bwMode="auto">
          <a:xfrm>
            <a:off x="215900" y="5562600"/>
            <a:ext cx="6008953" cy="369332"/>
          </a:xfrm>
          <a:prstGeom prst="rect">
            <a:avLst/>
          </a:prstGeom>
          <a:noFill/>
          <a:ln w="9525">
            <a:noFill/>
            <a:miter lim="800000"/>
            <a:headEnd/>
            <a:tailEnd/>
          </a:ln>
          <a:effectLst/>
        </p:spPr>
        <p:txBody>
          <a:bodyPr wrap="none">
            <a:spAutoFit/>
          </a:bodyPr>
          <a:lstStyle/>
          <a:p>
            <a:r>
              <a:rPr lang="en-US" b="1" dirty="0"/>
              <a:t>6.  Leaf senescence and withdrawal of nutrients to the plant</a:t>
            </a:r>
            <a:r>
              <a:rPr lang="en-US" dirty="0"/>
              <a:t>  </a:t>
            </a:r>
          </a:p>
        </p:txBody>
      </p:sp>
      <p:sp>
        <p:nvSpPr>
          <p:cNvPr id="27656" name="Text Box 8"/>
          <p:cNvSpPr txBox="1">
            <a:spLocks noChangeArrowheads="1"/>
          </p:cNvSpPr>
          <p:nvPr/>
        </p:nvSpPr>
        <p:spPr bwMode="auto">
          <a:xfrm>
            <a:off x="215900" y="4768850"/>
            <a:ext cx="6615722" cy="369332"/>
          </a:xfrm>
          <a:prstGeom prst="rect">
            <a:avLst/>
          </a:prstGeom>
          <a:noFill/>
          <a:ln w="9525">
            <a:noFill/>
            <a:miter lim="800000"/>
            <a:headEnd/>
            <a:tailEnd/>
          </a:ln>
          <a:effectLst/>
        </p:spPr>
        <p:txBody>
          <a:bodyPr wrap="none">
            <a:spAutoFit/>
          </a:bodyPr>
          <a:lstStyle/>
          <a:p>
            <a:r>
              <a:rPr lang="en-US" b="1" dirty="0"/>
              <a:t>5.  Nitrogen and the effects of soil organic matter on plant nutrition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811838" y="2066925"/>
            <a:ext cx="3057525" cy="1465263"/>
          </a:xfrm>
          <a:prstGeom prst="rect">
            <a:avLst/>
          </a:prstGeom>
          <a:noFill/>
          <a:ln w="9525">
            <a:noFill/>
            <a:miter lim="800000"/>
            <a:headEnd/>
            <a:tailEnd/>
          </a:ln>
          <a:effectLst/>
        </p:spPr>
        <p:txBody>
          <a:bodyPr>
            <a:spAutoFit/>
          </a:bodyPr>
          <a:lstStyle/>
          <a:p>
            <a:pPr algn="ctr" eaLnBrk="1" hangingPunct="1"/>
            <a:r>
              <a:rPr lang="en-US" sz="1800" b="1">
                <a:latin typeface="Arial" charset="0"/>
                <a:cs typeface="Arial" charset="0"/>
              </a:rPr>
              <a:t>Fine roots and root hairs “mine” the soil for nutrients. </a:t>
            </a:r>
          </a:p>
          <a:p>
            <a:pPr algn="ctr" eaLnBrk="1" hangingPunct="1"/>
            <a:r>
              <a:rPr lang="en-US" sz="1800" b="1">
                <a:latin typeface="Arial" charset="0"/>
                <a:cs typeface="Arial" charset="0"/>
              </a:rPr>
              <a:t>Mycorrhizal hyphae do this even better.</a:t>
            </a:r>
            <a:endParaRPr lang="en-US" b="1">
              <a:latin typeface="Arial" charset="0"/>
              <a:cs typeface="Arial" charset="0"/>
            </a:endParaRPr>
          </a:p>
        </p:txBody>
      </p:sp>
      <p:pic>
        <p:nvPicPr>
          <p:cNvPr id="50179" name="Picture 3" descr="PP04020"/>
          <p:cNvPicPr>
            <a:picLocks noChangeAspect="1" noChangeArrowheads="1"/>
          </p:cNvPicPr>
          <p:nvPr/>
        </p:nvPicPr>
        <p:blipFill>
          <a:blip r:embed="rId2"/>
          <a:srcRect/>
          <a:stretch>
            <a:fillRect/>
          </a:stretch>
        </p:blipFill>
        <p:spPr bwMode="auto">
          <a:xfrm>
            <a:off x="228600" y="1447800"/>
            <a:ext cx="5105400" cy="4575175"/>
          </a:xfrm>
          <a:prstGeom prst="rect">
            <a:avLst/>
          </a:prstGeom>
          <a:noFill/>
          <a:ln w="9525">
            <a:noFill/>
            <a:miter lim="800000"/>
            <a:headEnd/>
            <a:tailEnd/>
          </a:ln>
          <a:effectLst/>
        </p:spPr>
      </p:pic>
      <p:sp>
        <p:nvSpPr>
          <p:cNvPr id="50180" name="Text Box 4"/>
          <p:cNvSpPr txBox="1">
            <a:spLocks noChangeArrowheads="1"/>
          </p:cNvSpPr>
          <p:nvPr/>
        </p:nvSpPr>
        <p:spPr bwMode="auto">
          <a:xfrm>
            <a:off x="5791200" y="1752600"/>
            <a:ext cx="3190875" cy="1006475"/>
          </a:xfrm>
          <a:prstGeom prst="rect">
            <a:avLst/>
          </a:prstGeom>
          <a:noFill/>
          <a:ln w="9525">
            <a:noFill/>
            <a:miter lim="800000"/>
            <a:headEnd/>
            <a:tailEnd/>
          </a:ln>
          <a:effectLst/>
        </p:spPr>
        <p:txBody>
          <a:bodyPr>
            <a:spAutoFit/>
          </a:bodyPr>
          <a:lstStyle/>
          <a:p>
            <a:pPr eaLnBrk="1" hangingPunct="1"/>
            <a:endParaRPr lang="en-US" sz="2000">
              <a:latin typeface="Arial" charset="0"/>
              <a:cs typeface="Arial" charset="0"/>
            </a:endParaRPr>
          </a:p>
          <a:p>
            <a:pPr eaLnBrk="1" hangingPunct="1">
              <a:buFontTx/>
              <a:buChar char="•"/>
            </a:pPr>
            <a:endParaRPr lang="en-US" sz="2000">
              <a:latin typeface="Arial" charset="0"/>
              <a:cs typeface="Arial" charset="0"/>
            </a:endParaRPr>
          </a:p>
          <a:p>
            <a:pPr eaLnBrk="1" hangingPunct="1"/>
            <a:endParaRPr lang="en-US" sz="2000">
              <a:latin typeface="Arial" charset="0"/>
              <a:cs typeface="Arial" charset="0"/>
            </a:endParaRPr>
          </a:p>
        </p:txBody>
      </p:sp>
      <p:sp>
        <p:nvSpPr>
          <p:cNvPr id="50181" name="Text Box 5"/>
          <p:cNvSpPr txBox="1">
            <a:spLocks noChangeArrowheads="1"/>
          </p:cNvSpPr>
          <p:nvPr/>
        </p:nvSpPr>
        <p:spPr bwMode="auto">
          <a:xfrm>
            <a:off x="1566863" y="209550"/>
            <a:ext cx="5895975" cy="457200"/>
          </a:xfrm>
          <a:prstGeom prst="rect">
            <a:avLst/>
          </a:prstGeom>
          <a:noFill/>
          <a:ln w="9525">
            <a:noFill/>
            <a:miter lim="800000"/>
            <a:headEnd/>
            <a:tailEnd/>
          </a:ln>
          <a:effectLst/>
        </p:spPr>
        <p:txBody>
          <a:bodyPr wrap="none">
            <a:spAutoFit/>
          </a:bodyPr>
          <a:lstStyle/>
          <a:p>
            <a:pPr eaLnBrk="1" hangingPunct="1"/>
            <a:r>
              <a:rPr lang="en-US">
                <a:latin typeface="Comic Sans MS" pitchFamily="1" charset="0"/>
              </a:rPr>
              <a:t>4. Roots and mineral nutrient acquisition</a:t>
            </a:r>
            <a:endParaRPr lang="en-US" sz="2000">
              <a:latin typeface="Comic Sans MS" pitchFamily="1"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029200" y="609600"/>
            <a:ext cx="3429000" cy="1143000"/>
          </a:xfrm>
          <a:prstGeom prst="rect">
            <a:avLst/>
          </a:prstGeom>
          <a:noFill/>
          <a:ln w="9525">
            <a:noFill/>
            <a:miter lim="800000"/>
            <a:headEnd/>
            <a:tailEnd/>
          </a:ln>
          <a:effectLst/>
        </p:spPr>
        <p:txBody>
          <a:bodyPr anchor="ctr"/>
          <a:lstStyle/>
          <a:p>
            <a:pPr algn="ctr" eaLnBrk="1" hangingPunct="1"/>
            <a:r>
              <a:rPr lang="en-US" sz="4400">
                <a:solidFill>
                  <a:schemeClr val="tx2"/>
                </a:solidFill>
              </a:rPr>
              <a:t>Roots</a:t>
            </a:r>
          </a:p>
        </p:txBody>
      </p:sp>
      <p:sp>
        <p:nvSpPr>
          <p:cNvPr id="19459" name="Text Box 3"/>
          <p:cNvSpPr txBox="1">
            <a:spLocks noChangeArrowheads="1"/>
          </p:cNvSpPr>
          <p:nvPr/>
        </p:nvSpPr>
        <p:spPr bwMode="auto">
          <a:xfrm>
            <a:off x="4953000" y="1828800"/>
            <a:ext cx="4114800" cy="1798638"/>
          </a:xfrm>
          <a:prstGeom prst="rect">
            <a:avLst/>
          </a:prstGeom>
          <a:noFill/>
          <a:ln w="9525">
            <a:noFill/>
            <a:miter lim="800000"/>
            <a:headEnd/>
            <a:tailEnd/>
          </a:ln>
          <a:effectLst/>
        </p:spPr>
        <p:txBody>
          <a:bodyPr>
            <a:spAutoFit/>
          </a:bodyPr>
          <a:lstStyle/>
          <a:p>
            <a:pPr eaLnBrk="1" hangingPunct="1">
              <a:spcBef>
                <a:spcPct val="50000"/>
              </a:spcBef>
            </a:pPr>
            <a:r>
              <a:rPr lang="en-US" sz="3200">
                <a:latin typeface="Times New Roman" pitchFamily="18" charset="0"/>
                <a:cs typeface="Arial" charset="0"/>
              </a:rPr>
              <a:t>Provide large surface area for nutrient uptake</a:t>
            </a:r>
          </a:p>
          <a:p>
            <a:pPr eaLnBrk="1" hangingPunct="1">
              <a:spcBef>
                <a:spcPct val="50000"/>
              </a:spcBef>
            </a:pPr>
            <a:r>
              <a:rPr lang="en-US" sz="3200">
                <a:latin typeface="Times New Roman" pitchFamily="18" charset="0"/>
                <a:cs typeface="Arial" charset="0"/>
              </a:rPr>
              <a:t>- Root hairs</a:t>
            </a:r>
          </a:p>
        </p:txBody>
      </p:sp>
      <p:pic>
        <p:nvPicPr>
          <p:cNvPr id="19460" name="Picture 4" descr="PP05080"/>
          <p:cNvPicPr>
            <a:picLocks noChangeAspect="1" noChangeArrowheads="1"/>
          </p:cNvPicPr>
          <p:nvPr/>
        </p:nvPicPr>
        <p:blipFill>
          <a:blip r:embed="rId2"/>
          <a:srcRect/>
          <a:stretch>
            <a:fillRect/>
          </a:stretch>
        </p:blipFill>
        <p:spPr bwMode="auto">
          <a:xfrm>
            <a:off x="0" y="11113"/>
            <a:ext cx="4818063" cy="6846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914400" y="457200"/>
            <a:ext cx="7432675" cy="822325"/>
          </a:xfrm>
          <a:prstGeom prst="rect">
            <a:avLst/>
          </a:prstGeom>
          <a:noFill/>
          <a:ln w="9525">
            <a:noFill/>
            <a:miter lim="800000"/>
            <a:headEnd/>
            <a:tailEnd/>
          </a:ln>
          <a:effectLst/>
        </p:spPr>
        <p:txBody>
          <a:bodyPr wrap="none">
            <a:spAutoFit/>
          </a:bodyPr>
          <a:lstStyle/>
          <a:p>
            <a:r>
              <a:rPr lang="en-US">
                <a:latin typeface="Comic Sans MS" pitchFamily="1" charset="0"/>
              </a:rPr>
              <a:t>Why are fine structures like hyphae and root hairs</a:t>
            </a:r>
          </a:p>
          <a:p>
            <a:r>
              <a:rPr lang="en-US">
                <a:latin typeface="Comic Sans MS" pitchFamily="1" charset="0"/>
              </a:rPr>
              <a:t>particularly effective at nutrient absorption?</a:t>
            </a:r>
          </a:p>
        </p:txBody>
      </p:sp>
      <p:sp>
        <p:nvSpPr>
          <p:cNvPr id="51203" name="AutoShape 3"/>
          <p:cNvSpPr>
            <a:spLocks noChangeArrowheads="1"/>
          </p:cNvSpPr>
          <p:nvPr/>
        </p:nvSpPr>
        <p:spPr bwMode="auto">
          <a:xfrm rot="5400000">
            <a:off x="3962400" y="2895600"/>
            <a:ext cx="304800" cy="4419600"/>
          </a:xfrm>
          <a:prstGeom prst="can">
            <a:avLst>
              <a:gd name="adj" fmla="val 362500"/>
            </a:avLst>
          </a:prstGeom>
          <a:solidFill>
            <a:schemeClr val="accent1"/>
          </a:solidFill>
          <a:ln w="9525">
            <a:solidFill>
              <a:schemeClr val="tx1"/>
            </a:solidFill>
            <a:round/>
            <a:headEnd/>
            <a:tailEnd/>
          </a:ln>
          <a:effectLst/>
        </p:spPr>
        <p:txBody>
          <a:bodyPr wrap="none" anchor="ctr"/>
          <a:lstStyle/>
          <a:p>
            <a:endParaRPr lang="en-US"/>
          </a:p>
        </p:txBody>
      </p:sp>
      <p:sp>
        <p:nvSpPr>
          <p:cNvPr id="51204" name="AutoShape 4"/>
          <p:cNvSpPr>
            <a:spLocks noChangeArrowheads="1"/>
          </p:cNvSpPr>
          <p:nvPr/>
        </p:nvSpPr>
        <p:spPr bwMode="auto">
          <a:xfrm rot="-5400000">
            <a:off x="3352800" y="3276600"/>
            <a:ext cx="914400" cy="1219200"/>
          </a:xfrm>
          <a:prstGeom prst="can">
            <a:avLst>
              <a:gd name="adj" fmla="val 33333"/>
            </a:avLst>
          </a:prstGeom>
          <a:solidFill>
            <a:schemeClr val="accent1"/>
          </a:solidFill>
          <a:ln w="9525">
            <a:solidFill>
              <a:schemeClr val="tx1"/>
            </a:solidFill>
            <a:round/>
            <a:headEnd/>
            <a:tailEnd/>
          </a:ln>
          <a:effectLst/>
        </p:spPr>
        <p:txBody>
          <a:bodyPr wrap="none" anchor="ctr"/>
          <a:lstStyle/>
          <a:p>
            <a:endParaRPr lang="en-US"/>
          </a:p>
        </p:txBody>
      </p:sp>
      <p:sp>
        <p:nvSpPr>
          <p:cNvPr id="51205" name="Text Box 5"/>
          <p:cNvSpPr txBox="1">
            <a:spLocks noChangeArrowheads="1"/>
          </p:cNvSpPr>
          <p:nvPr/>
        </p:nvSpPr>
        <p:spPr bwMode="auto">
          <a:xfrm>
            <a:off x="914400" y="1447800"/>
            <a:ext cx="7656513" cy="822325"/>
          </a:xfrm>
          <a:prstGeom prst="rect">
            <a:avLst/>
          </a:prstGeom>
          <a:noFill/>
          <a:ln w="9525">
            <a:noFill/>
            <a:miter lim="800000"/>
            <a:headEnd/>
            <a:tailEnd/>
          </a:ln>
          <a:effectLst/>
        </p:spPr>
        <p:txBody>
          <a:bodyPr>
            <a:spAutoFit/>
          </a:bodyPr>
          <a:lstStyle/>
          <a:p>
            <a:r>
              <a:rPr lang="en-US">
                <a:latin typeface="Comic Sans MS" pitchFamily="1" charset="0"/>
              </a:rPr>
              <a:t>For a given volume (or mass) of roots, what size root</a:t>
            </a:r>
          </a:p>
          <a:p>
            <a:r>
              <a:rPr lang="en-US">
                <a:latin typeface="Comic Sans MS" pitchFamily="1" charset="0"/>
              </a:rPr>
              <a:t>presents the most surface area?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914400" y="423863"/>
            <a:ext cx="7315200" cy="60102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476375" y="676275"/>
            <a:ext cx="6696075" cy="5953125"/>
          </a:xfrm>
          <a:prstGeom prst="rect">
            <a:avLst/>
          </a:prstGeom>
          <a:noFill/>
        </p:spPr>
      </p:pic>
      <p:sp>
        <p:nvSpPr>
          <p:cNvPr id="9219" name="Text Box 3"/>
          <p:cNvSpPr txBox="1">
            <a:spLocks noChangeArrowheads="1"/>
          </p:cNvSpPr>
          <p:nvPr/>
        </p:nvSpPr>
        <p:spPr bwMode="auto">
          <a:xfrm>
            <a:off x="758825" y="-50800"/>
            <a:ext cx="7700963" cy="701675"/>
          </a:xfrm>
          <a:prstGeom prst="rect">
            <a:avLst/>
          </a:prstGeom>
          <a:noFill/>
          <a:ln w="9525">
            <a:noFill/>
            <a:miter lim="800000"/>
            <a:headEnd/>
            <a:tailEnd/>
          </a:ln>
          <a:effectLst/>
        </p:spPr>
        <p:txBody>
          <a:bodyPr wrap="none">
            <a:spAutoFit/>
          </a:bodyPr>
          <a:lstStyle/>
          <a:p>
            <a:pPr eaLnBrk="1" hangingPunct="1"/>
            <a:r>
              <a:rPr lang="en-US" sz="2000">
                <a:solidFill>
                  <a:schemeClr val="bg1"/>
                </a:solidFill>
                <a:latin typeface="Comic Sans MS" pitchFamily="1" charset="0"/>
              </a:rPr>
              <a:t>A </a:t>
            </a:r>
            <a:r>
              <a:rPr lang="en-US" sz="2000" u="sng">
                <a:solidFill>
                  <a:schemeClr val="bg1"/>
                </a:solidFill>
                <a:latin typeface="Comic Sans MS" pitchFamily="1" charset="0"/>
              </a:rPr>
              <a:t>depletion zone</a:t>
            </a:r>
            <a:r>
              <a:rPr lang="en-US" sz="2000">
                <a:solidFill>
                  <a:schemeClr val="bg1"/>
                </a:solidFill>
                <a:latin typeface="Comic Sans MS" pitchFamily="1" charset="0"/>
              </a:rPr>
              <a:t> of low concentration forms near the root</a:t>
            </a:r>
          </a:p>
          <a:p>
            <a:pPr eaLnBrk="1" hangingPunct="1"/>
            <a:r>
              <a:rPr lang="en-US" sz="2000">
                <a:solidFill>
                  <a:schemeClr val="bg1"/>
                </a:solidFill>
                <a:latin typeface="Comic Sans MS" pitchFamily="1" charset="0"/>
              </a:rPr>
              <a:t>when the rate of nutrient uptake exceeds the rate of diffusion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876800" y="2209800"/>
            <a:ext cx="3886200" cy="1219200"/>
          </a:xfrm>
          <a:prstGeom prst="rect">
            <a:avLst/>
          </a:prstGeom>
          <a:noFill/>
          <a:ln w="9525">
            <a:noFill/>
            <a:miter lim="800000"/>
            <a:headEnd/>
            <a:tailEnd/>
          </a:ln>
          <a:effectLst/>
        </p:spPr>
        <p:txBody>
          <a:bodyPr anchor="ctr"/>
          <a:lstStyle/>
          <a:p>
            <a:pPr algn="ctr" eaLnBrk="1" hangingPunct="1"/>
            <a:r>
              <a:rPr lang="en-US" sz="4400">
                <a:solidFill>
                  <a:schemeClr val="tx2"/>
                </a:solidFill>
              </a:rPr>
              <a:t>Mycorrhizae</a:t>
            </a:r>
            <a:br>
              <a:rPr lang="en-US" sz="4400">
                <a:solidFill>
                  <a:schemeClr val="tx2"/>
                </a:solidFill>
              </a:rPr>
            </a:br>
            <a:r>
              <a:rPr lang="en-US" sz="4400">
                <a:solidFill>
                  <a:schemeClr val="tx2"/>
                </a:solidFill>
              </a:rPr>
              <a:t>“fungus - root”</a:t>
            </a:r>
          </a:p>
        </p:txBody>
      </p:sp>
      <p:sp>
        <p:nvSpPr>
          <p:cNvPr id="22531" name="Text Box 3"/>
          <p:cNvSpPr txBox="1">
            <a:spLocks noChangeArrowheads="1"/>
          </p:cNvSpPr>
          <p:nvPr/>
        </p:nvSpPr>
        <p:spPr bwMode="auto">
          <a:xfrm>
            <a:off x="4724400" y="4038600"/>
            <a:ext cx="4114800" cy="579438"/>
          </a:xfrm>
          <a:prstGeom prst="rect">
            <a:avLst/>
          </a:prstGeom>
          <a:noFill/>
          <a:ln w="9525">
            <a:noFill/>
            <a:miter lim="800000"/>
            <a:headEnd/>
            <a:tailEnd/>
          </a:ln>
          <a:effectLst/>
        </p:spPr>
        <p:txBody>
          <a:bodyPr>
            <a:spAutoFit/>
          </a:bodyPr>
          <a:lstStyle/>
          <a:p>
            <a:pPr eaLnBrk="1" hangingPunct="1">
              <a:spcBef>
                <a:spcPct val="50000"/>
              </a:spcBef>
            </a:pPr>
            <a:r>
              <a:rPr lang="en-US" sz="3200">
                <a:solidFill>
                  <a:srgbClr val="FF0000"/>
                </a:solidFill>
                <a:latin typeface="Times New Roman" pitchFamily="18" charset="0"/>
                <a:cs typeface="Arial" charset="0"/>
              </a:rPr>
              <a:t>Symbiosis with fungi</a:t>
            </a:r>
          </a:p>
        </p:txBody>
      </p:sp>
      <p:pic>
        <p:nvPicPr>
          <p:cNvPr id="22532" name="Picture 4"/>
          <p:cNvPicPr>
            <a:picLocks noChangeAspect="1" noChangeArrowheads="1"/>
          </p:cNvPicPr>
          <p:nvPr/>
        </p:nvPicPr>
        <p:blipFill>
          <a:blip r:embed="rId2">
            <a:lum contrast="20000"/>
          </a:blip>
          <a:srcRect l="10667" t="3979" r="14885" b="19200"/>
          <a:stretch>
            <a:fillRect/>
          </a:stretch>
        </p:blipFill>
        <p:spPr bwMode="auto">
          <a:xfrm>
            <a:off x="152400" y="76200"/>
            <a:ext cx="4343400" cy="6705600"/>
          </a:xfrm>
          <a:prstGeom prst="rect">
            <a:avLst/>
          </a:prstGeom>
          <a:noFill/>
          <a:ln w="9525">
            <a:noFill/>
            <a:miter lim="800000"/>
            <a:headEnd/>
            <a:tailEnd/>
          </a:ln>
          <a:effectLst/>
        </p:spPr>
      </p:pic>
      <p:sp>
        <p:nvSpPr>
          <p:cNvPr id="22533" name="Rectangle 5"/>
          <p:cNvSpPr>
            <a:spLocks noChangeArrowheads="1"/>
          </p:cNvSpPr>
          <p:nvPr/>
        </p:nvSpPr>
        <p:spPr bwMode="auto">
          <a:xfrm>
            <a:off x="4370388" y="457200"/>
            <a:ext cx="4773612" cy="457200"/>
          </a:xfrm>
          <a:prstGeom prst="rect">
            <a:avLst/>
          </a:prstGeom>
          <a:noFill/>
          <a:ln w="9525">
            <a:noFill/>
            <a:miter lim="800000"/>
            <a:headEnd/>
            <a:tailEnd/>
          </a:ln>
          <a:effectLst/>
        </p:spPr>
        <p:txBody>
          <a:bodyPr wrap="none">
            <a:spAutoFit/>
          </a:bodyPr>
          <a:lstStyle/>
          <a:p>
            <a:r>
              <a:rPr lang="en-US" b="1">
                <a:latin typeface="Arial" charset="0"/>
                <a:cs typeface="Arial" charset="0"/>
              </a:rPr>
              <a:t>Nutrient Uptake and Mycorrhiza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What are Mycorrhizae?</a:t>
            </a:r>
          </a:p>
        </p:txBody>
      </p:sp>
      <p:sp>
        <p:nvSpPr>
          <p:cNvPr id="4099" name="Rectangle 3"/>
          <p:cNvSpPr>
            <a:spLocks noGrp="1" noChangeArrowheads="1"/>
          </p:cNvSpPr>
          <p:nvPr>
            <p:ph type="body" idx="1"/>
          </p:nvPr>
        </p:nvSpPr>
        <p:spPr/>
        <p:txBody>
          <a:bodyPr/>
          <a:lstStyle/>
          <a:p>
            <a:r>
              <a:rPr lang="en-US"/>
              <a:t>A mutually beneficial association between a fungus and a plant</a:t>
            </a:r>
          </a:p>
          <a:p>
            <a:pPr lvl="1"/>
            <a:r>
              <a:rPr lang="en-US"/>
              <a:t>Fungus colonizes root of host plant</a:t>
            </a:r>
          </a:p>
          <a:p>
            <a:r>
              <a:rPr lang="en-US"/>
              <a:t>Plant provides fungus with food in return for increased nutrient absorption from soil</a:t>
            </a:r>
          </a:p>
          <a:p>
            <a:pPr lvl="1"/>
            <a:r>
              <a:rPr lang="en-US"/>
              <a:t>Greek origin meaning “fungus root”</a:t>
            </a:r>
          </a:p>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Common Occurrence</a:t>
            </a:r>
          </a:p>
        </p:txBody>
      </p:sp>
      <p:sp>
        <p:nvSpPr>
          <p:cNvPr id="8195" name="Rectangle 3"/>
          <p:cNvSpPr>
            <a:spLocks noGrp="1" noChangeArrowheads="1"/>
          </p:cNvSpPr>
          <p:nvPr>
            <p:ph type="body" idx="1"/>
          </p:nvPr>
        </p:nvSpPr>
        <p:spPr/>
        <p:txBody>
          <a:bodyPr/>
          <a:lstStyle/>
          <a:p>
            <a:r>
              <a:rPr lang="en-US"/>
              <a:t>Most common association between microorganisms and higher plants</a:t>
            </a:r>
          </a:p>
          <a:p>
            <a:pPr lvl="1"/>
            <a:r>
              <a:rPr lang="en-US"/>
              <a:t>Early fossilized plants were mycorrhizal</a:t>
            </a:r>
          </a:p>
          <a:p>
            <a:pPr lvl="1"/>
            <a:r>
              <a:rPr lang="en-US"/>
              <a:t>95% of all plant families are mycorrhizal</a:t>
            </a:r>
          </a:p>
          <a:p>
            <a:endParaRPr lang="en-US"/>
          </a:p>
          <a:p>
            <a:endParaRPr lang="en-US"/>
          </a:p>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mycorrhiza012706"/>
          <p:cNvPicPr>
            <a:picLocks noChangeAspect="1" noChangeArrowheads="1"/>
          </p:cNvPicPr>
          <p:nvPr/>
        </p:nvPicPr>
        <p:blipFill>
          <a:blip r:embed="rId2"/>
          <a:srcRect/>
          <a:stretch>
            <a:fillRect/>
          </a:stretch>
        </p:blipFill>
        <p:spPr bwMode="auto">
          <a:xfrm>
            <a:off x="609600" y="0"/>
            <a:ext cx="7924800" cy="6919913"/>
          </a:xfrm>
          <a:prstGeom prst="rect">
            <a:avLst/>
          </a:prstGeom>
          <a:noFill/>
        </p:spPr>
      </p:pic>
      <p:sp>
        <p:nvSpPr>
          <p:cNvPr id="7175" name="Rectangle 7"/>
          <p:cNvSpPr>
            <a:spLocks noChangeArrowheads="1"/>
          </p:cNvSpPr>
          <p:nvPr/>
        </p:nvSpPr>
        <p:spPr bwMode="auto">
          <a:xfrm>
            <a:off x="7086600" y="6613525"/>
            <a:ext cx="1392238" cy="244475"/>
          </a:xfrm>
          <a:prstGeom prst="rect">
            <a:avLst/>
          </a:prstGeom>
          <a:noFill/>
          <a:ln w="9525">
            <a:noFill/>
            <a:miter lim="800000"/>
            <a:headEnd/>
            <a:tailEnd/>
          </a:ln>
          <a:effectLst/>
        </p:spPr>
        <p:txBody>
          <a:bodyPr wrap="none">
            <a:spAutoFit/>
          </a:bodyPr>
          <a:lstStyle/>
          <a:p>
            <a:r>
              <a:rPr lang="en-US" sz="1000">
                <a:solidFill>
                  <a:schemeClr val="bg1"/>
                </a:solidFill>
              </a:rPr>
              <a:t>Christine Engelbrecht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000"/>
              <a:t>Enhance Nutrient and Water Uptake</a:t>
            </a:r>
          </a:p>
        </p:txBody>
      </p:sp>
      <p:sp>
        <p:nvSpPr>
          <p:cNvPr id="41987" name="Rectangle 3"/>
          <p:cNvSpPr>
            <a:spLocks noGrp="1" noChangeArrowheads="1"/>
          </p:cNvSpPr>
          <p:nvPr>
            <p:ph type="body" idx="1"/>
          </p:nvPr>
        </p:nvSpPr>
        <p:spPr/>
        <p:txBody>
          <a:bodyPr/>
          <a:lstStyle/>
          <a:p>
            <a:pPr>
              <a:lnSpc>
                <a:spcPct val="90000"/>
              </a:lnSpc>
            </a:pPr>
            <a:r>
              <a:rPr lang="en-US"/>
              <a:t>Increases soil volume accessible to plants</a:t>
            </a:r>
          </a:p>
          <a:p>
            <a:pPr lvl="1">
              <a:lnSpc>
                <a:spcPct val="90000"/>
              </a:lnSpc>
            </a:pPr>
            <a:r>
              <a:rPr lang="en-US"/>
              <a:t>Improved absorption of immobile soil nutrients</a:t>
            </a:r>
          </a:p>
          <a:p>
            <a:pPr lvl="1">
              <a:lnSpc>
                <a:spcPct val="90000"/>
              </a:lnSpc>
            </a:pPr>
            <a:r>
              <a:rPr lang="en-US"/>
              <a:t>Greater efficiency of water uptake</a:t>
            </a:r>
          </a:p>
          <a:p>
            <a:pPr>
              <a:lnSpc>
                <a:spcPct val="90000"/>
              </a:lnSpc>
            </a:pPr>
            <a:r>
              <a:rPr lang="en-US"/>
              <a:t>Facilitates uptake from nutrient pools not normally available to plants</a:t>
            </a:r>
          </a:p>
          <a:p>
            <a:pPr lvl="1">
              <a:lnSpc>
                <a:spcPct val="90000"/>
              </a:lnSpc>
            </a:pPr>
            <a:r>
              <a:rPr lang="en-US"/>
              <a:t>Phosphorus often is in forms not readily absorbed by plant roots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Work\Courses\BIOL101\Lecture13\3701.jpg"/>
          <p:cNvPicPr>
            <a:picLocks noChangeAspect="1" noChangeArrowheads="1"/>
          </p:cNvPicPr>
          <p:nvPr/>
        </p:nvPicPr>
        <p:blipFill>
          <a:blip r:embed="rId2"/>
          <a:srcRect/>
          <a:stretch>
            <a:fillRect/>
          </a:stretch>
        </p:blipFill>
        <p:spPr bwMode="auto">
          <a:xfrm>
            <a:off x="0" y="304800"/>
            <a:ext cx="4041775" cy="6553200"/>
          </a:xfrm>
          <a:prstGeom prst="rect">
            <a:avLst/>
          </a:prstGeom>
          <a:noFill/>
        </p:spPr>
      </p:pic>
      <p:sp>
        <p:nvSpPr>
          <p:cNvPr id="4099" name="Rectangle 3"/>
          <p:cNvSpPr>
            <a:spLocks noGrp="1" noChangeArrowheads="1"/>
          </p:cNvSpPr>
          <p:nvPr>
            <p:ph type="title" idx="4294967295"/>
          </p:nvPr>
        </p:nvSpPr>
        <p:spPr>
          <a:xfrm>
            <a:off x="3581400" y="533400"/>
            <a:ext cx="5562600" cy="1143000"/>
          </a:xfrm>
        </p:spPr>
        <p:txBody>
          <a:bodyPr/>
          <a:lstStyle/>
          <a:p>
            <a:pPr algn="r"/>
            <a:r>
              <a:rPr lang="en-US" sz="2400" b="1" dirty="0"/>
              <a:t>1.  What is meant by “plant nutrition”</a:t>
            </a:r>
            <a:endParaRPr lang="en-US" dirty="0"/>
          </a:p>
        </p:txBody>
      </p:sp>
      <p:sp>
        <p:nvSpPr>
          <p:cNvPr id="4100" name="Text Box 4"/>
          <p:cNvSpPr txBox="1">
            <a:spLocks noChangeArrowheads="1"/>
          </p:cNvSpPr>
          <p:nvPr/>
        </p:nvSpPr>
        <p:spPr bwMode="auto">
          <a:xfrm>
            <a:off x="4343400" y="1600200"/>
            <a:ext cx="4283075" cy="369332"/>
          </a:xfrm>
          <a:prstGeom prst="rect">
            <a:avLst/>
          </a:prstGeom>
          <a:noFill/>
          <a:ln w="9525">
            <a:noFill/>
            <a:miter lim="800000"/>
            <a:headEnd/>
            <a:tailEnd/>
          </a:ln>
          <a:effectLst/>
        </p:spPr>
        <p:txBody>
          <a:bodyPr>
            <a:spAutoFit/>
          </a:bodyPr>
          <a:lstStyle/>
          <a:p>
            <a:r>
              <a:rPr lang="en-US" b="1"/>
              <a:t>Uptake from the soil of mineral elements</a:t>
            </a:r>
          </a:p>
        </p:txBody>
      </p:sp>
      <p:sp>
        <p:nvSpPr>
          <p:cNvPr id="4102" name="Text Box 6"/>
          <p:cNvSpPr txBox="1">
            <a:spLocks noChangeArrowheads="1"/>
          </p:cNvSpPr>
          <p:nvPr/>
        </p:nvSpPr>
        <p:spPr bwMode="auto">
          <a:xfrm>
            <a:off x="4343400" y="2819400"/>
            <a:ext cx="4511675" cy="646331"/>
          </a:xfrm>
          <a:prstGeom prst="rect">
            <a:avLst/>
          </a:prstGeom>
          <a:noFill/>
          <a:ln w="9525">
            <a:noFill/>
            <a:miter lim="800000"/>
            <a:headEnd/>
            <a:tailEnd/>
          </a:ln>
          <a:effectLst/>
        </p:spPr>
        <p:txBody>
          <a:bodyPr>
            <a:spAutoFit/>
          </a:bodyPr>
          <a:lstStyle/>
          <a:p>
            <a:r>
              <a:rPr lang="en-US" b="1" dirty="0"/>
              <a:t>“Plant nutrition” specifically does not refer to photosynthesis.</a:t>
            </a:r>
          </a:p>
        </p:txBody>
      </p:sp>
      <p:sp>
        <p:nvSpPr>
          <p:cNvPr id="4103" name="Text Box 7"/>
          <p:cNvSpPr txBox="1">
            <a:spLocks noChangeArrowheads="1"/>
          </p:cNvSpPr>
          <p:nvPr/>
        </p:nvSpPr>
        <p:spPr bwMode="auto">
          <a:xfrm>
            <a:off x="4343400" y="3886200"/>
            <a:ext cx="4397375" cy="646331"/>
          </a:xfrm>
          <a:prstGeom prst="rect">
            <a:avLst/>
          </a:prstGeom>
          <a:noFill/>
          <a:ln w="9525">
            <a:noFill/>
            <a:miter lim="800000"/>
            <a:headEnd/>
            <a:tailEnd/>
          </a:ln>
          <a:effectLst/>
        </p:spPr>
        <p:txBody>
          <a:bodyPr>
            <a:spAutoFit/>
          </a:bodyPr>
          <a:lstStyle/>
          <a:p>
            <a:pPr>
              <a:spcBef>
                <a:spcPct val="50000"/>
              </a:spcBef>
            </a:pPr>
            <a:r>
              <a:rPr lang="en-US" b="1"/>
              <a:t>In this lecture the uptake of nutrients from the soil directly by roots</a:t>
            </a:r>
          </a:p>
        </p:txBody>
      </p:sp>
      <p:sp>
        <p:nvSpPr>
          <p:cNvPr id="4104" name="Text Box 8"/>
          <p:cNvSpPr txBox="1">
            <a:spLocks noChangeArrowheads="1"/>
          </p:cNvSpPr>
          <p:nvPr/>
        </p:nvSpPr>
        <p:spPr bwMode="auto">
          <a:xfrm>
            <a:off x="4343400" y="5465763"/>
            <a:ext cx="4892675" cy="646331"/>
          </a:xfrm>
          <a:prstGeom prst="rect">
            <a:avLst/>
          </a:prstGeom>
          <a:noFill/>
          <a:ln w="9525">
            <a:noFill/>
            <a:miter lim="800000"/>
            <a:headEnd/>
            <a:tailEnd/>
          </a:ln>
          <a:effectLst/>
        </p:spPr>
        <p:txBody>
          <a:bodyPr>
            <a:spAutoFit/>
          </a:bodyPr>
          <a:lstStyle/>
          <a:p>
            <a:r>
              <a:rPr lang="en-US" b="1"/>
              <a:t>In the next lecture mutualistic relationships between plants and fungi and microrganisms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Rootmass Illustration"/>
          <p:cNvPicPr>
            <a:picLocks noChangeAspect="1" noChangeArrowheads="1"/>
          </p:cNvPicPr>
          <p:nvPr/>
        </p:nvPicPr>
        <p:blipFill>
          <a:blip r:embed="rId2"/>
          <a:srcRect/>
          <a:stretch>
            <a:fillRect/>
          </a:stretch>
        </p:blipFill>
        <p:spPr bwMode="auto">
          <a:xfrm>
            <a:off x="1219200" y="762000"/>
            <a:ext cx="6781800" cy="50863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752600" y="685800"/>
            <a:ext cx="6180138" cy="457200"/>
          </a:xfrm>
          <a:prstGeom prst="rect">
            <a:avLst/>
          </a:prstGeom>
          <a:noFill/>
          <a:ln w="9525">
            <a:noFill/>
            <a:miter lim="800000"/>
            <a:headEnd/>
            <a:tailEnd/>
          </a:ln>
          <a:effectLst/>
        </p:spPr>
        <p:txBody>
          <a:bodyPr wrap="none">
            <a:spAutoFit/>
          </a:bodyPr>
          <a:lstStyle/>
          <a:p>
            <a:pPr eaLnBrk="1" hangingPunct="1"/>
            <a:r>
              <a:rPr lang="en-US" b="1">
                <a:solidFill>
                  <a:srgbClr val="FF0000"/>
                </a:solidFill>
                <a:latin typeface="Arial" charset="0"/>
                <a:cs typeface="Arial" charset="0"/>
              </a:rPr>
              <a:t>Roots and Mycorrhiza – an old symbiosis</a:t>
            </a:r>
          </a:p>
        </p:txBody>
      </p:sp>
      <p:sp>
        <p:nvSpPr>
          <p:cNvPr id="23555" name="Text Box 3"/>
          <p:cNvSpPr txBox="1">
            <a:spLocks noChangeArrowheads="1"/>
          </p:cNvSpPr>
          <p:nvPr/>
        </p:nvSpPr>
        <p:spPr bwMode="auto">
          <a:xfrm>
            <a:off x="1447800" y="1371600"/>
            <a:ext cx="6042025" cy="3749675"/>
          </a:xfrm>
          <a:prstGeom prst="rect">
            <a:avLst/>
          </a:prstGeom>
          <a:noFill/>
          <a:ln w="9525">
            <a:noFill/>
            <a:miter lim="800000"/>
            <a:headEnd/>
            <a:tailEnd/>
          </a:ln>
          <a:effectLst/>
        </p:spPr>
        <p:txBody>
          <a:bodyPr wrap="none">
            <a:spAutoFit/>
          </a:bodyPr>
          <a:lstStyle/>
          <a:p>
            <a:pPr eaLnBrk="1" hangingPunct="1"/>
            <a:r>
              <a:rPr lang="en-US" sz="2000">
                <a:solidFill>
                  <a:srgbClr val="FF0000"/>
                </a:solidFill>
                <a:latin typeface="Arial" charset="0"/>
                <a:cs typeface="Arial" charset="0"/>
              </a:rPr>
              <a:t>Mutual benefit</a:t>
            </a:r>
          </a:p>
          <a:p>
            <a:pPr eaLnBrk="1" hangingPunct="1">
              <a:buFontTx/>
              <a:buChar char="•"/>
            </a:pPr>
            <a:r>
              <a:rPr lang="en-US" sz="2000">
                <a:latin typeface="Arial" charset="0"/>
                <a:cs typeface="Arial" charset="0"/>
              </a:rPr>
              <a:t> Carbohydrates for the fungus </a:t>
            </a:r>
          </a:p>
          <a:p>
            <a:pPr eaLnBrk="1" hangingPunct="1">
              <a:buFontTx/>
              <a:buChar char="•"/>
            </a:pPr>
            <a:r>
              <a:rPr lang="en-US" sz="2000">
                <a:latin typeface="Arial" charset="0"/>
                <a:cs typeface="Arial" charset="0"/>
              </a:rPr>
              <a:t> P, Zn, Cu, water, N for plant</a:t>
            </a:r>
          </a:p>
          <a:p>
            <a:pPr eaLnBrk="1" hangingPunct="1">
              <a:buFontTx/>
              <a:buChar char="•"/>
            </a:pPr>
            <a:endParaRPr lang="en-US" sz="2000">
              <a:latin typeface="Arial" charset="0"/>
              <a:cs typeface="Arial" charset="0"/>
            </a:endParaRPr>
          </a:p>
          <a:p>
            <a:pPr eaLnBrk="1" hangingPunct="1"/>
            <a:r>
              <a:rPr lang="en-US" sz="2000">
                <a:latin typeface="Arial" charset="0"/>
                <a:cs typeface="Arial" charset="0"/>
              </a:rPr>
              <a:t>Different types</a:t>
            </a:r>
          </a:p>
          <a:p>
            <a:pPr eaLnBrk="1" hangingPunct="1"/>
            <a:endParaRPr lang="en-US" sz="2000">
              <a:latin typeface="Arial" charset="0"/>
              <a:cs typeface="Arial" charset="0"/>
            </a:endParaRPr>
          </a:p>
          <a:p>
            <a:pPr eaLnBrk="1" hangingPunct="1"/>
            <a:r>
              <a:rPr lang="en-US" sz="2000">
                <a:solidFill>
                  <a:srgbClr val="3333FF"/>
                </a:solidFill>
                <a:latin typeface="Arial" charset="0"/>
                <a:cs typeface="Arial" charset="0"/>
              </a:rPr>
              <a:t>1. Vesicular-arbuscular mycorrhiza – VA-mycorrhiza</a:t>
            </a:r>
          </a:p>
          <a:p>
            <a:pPr eaLnBrk="1" hangingPunct="1"/>
            <a:r>
              <a:rPr lang="en-US" sz="2000">
                <a:solidFill>
                  <a:srgbClr val="3333FF"/>
                </a:solidFill>
                <a:latin typeface="Arial" charset="0"/>
                <a:cs typeface="Arial" charset="0"/>
              </a:rPr>
              <a:t>2. Ectomycorrhiza</a:t>
            </a:r>
          </a:p>
          <a:p>
            <a:pPr eaLnBrk="1" hangingPunct="1"/>
            <a:r>
              <a:rPr lang="en-US" sz="2000">
                <a:latin typeface="Arial" charset="0"/>
                <a:cs typeface="Arial" charset="0"/>
              </a:rPr>
              <a:t>Other types</a:t>
            </a:r>
          </a:p>
          <a:p>
            <a:pPr eaLnBrk="1" hangingPunct="1"/>
            <a:r>
              <a:rPr lang="en-US" sz="2000">
                <a:latin typeface="Arial" charset="0"/>
                <a:cs typeface="Arial" charset="0"/>
              </a:rPr>
              <a:t>	ericoid</a:t>
            </a:r>
          </a:p>
          <a:p>
            <a:pPr eaLnBrk="1" hangingPunct="1"/>
            <a:r>
              <a:rPr lang="en-US" sz="2000">
                <a:latin typeface="Arial" charset="0"/>
                <a:cs typeface="Arial" charset="0"/>
              </a:rPr>
              <a:t>	orchid endomycorrhiza</a:t>
            </a:r>
          </a:p>
          <a:p>
            <a:pPr eaLnBrk="1" hangingPunct="1"/>
            <a:endParaRPr lang="en-US" sz="200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942975"/>
            <a:ext cx="8559800" cy="3260725"/>
          </a:xfrm>
          <a:prstGeom prst="rect">
            <a:avLst/>
          </a:prstGeom>
          <a:noFill/>
          <a:ln w="9525">
            <a:noFill/>
            <a:miter lim="800000"/>
            <a:headEnd/>
            <a:tailEnd/>
          </a:ln>
          <a:effectLst/>
        </p:spPr>
        <p:txBody>
          <a:bodyPr wrap="none">
            <a:spAutoFit/>
          </a:bodyPr>
          <a:lstStyle/>
          <a:p>
            <a:pPr eaLnBrk="1" hangingPunct="1"/>
            <a:r>
              <a:rPr lang="en-US" b="1">
                <a:solidFill>
                  <a:srgbClr val="3333FF"/>
                </a:solidFill>
                <a:latin typeface="Arial" charset="0"/>
                <a:cs typeface="Arial" charset="0"/>
              </a:rPr>
              <a:t>1. Vesicular </a:t>
            </a:r>
            <a:r>
              <a:rPr lang="en-US" b="1" u="sng">
                <a:solidFill>
                  <a:srgbClr val="3333FF"/>
                </a:solidFill>
                <a:latin typeface="Arial" charset="0"/>
                <a:cs typeface="Arial" charset="0"/>
              </a:rPr>
              <a:t>a</a:t>
            </a:r>
            <a:r>
              <a:rPr lang="en-US" b="1">
                <a:solidFill>
                  <a:srgbClr val="3333FF"/>
                </a:solidFill>
                <a:latin typeface="Arial" charset="0"/>
                <a:cs typeface="Arial" charset="0"/>
              </a:rPr>
              <a:t>rbuscular </a:t>
            </a:r>
            <a:r>
              <a:rPr lang="en-US" b="1" u="sng">
                <a:solidFill>
                  <a:srgbClr val="3333FF"/>
                </a:solidFill>
                <a:latin typeface="Arial" charset="0"/>
                <a:cs typeface="Arial" charset="0"/>
              </a:rPr>
              <a:t>m</a:t>
            </a:r>
            <a:r>
              <a:rPr lang="en-US" b="1">
                <a:solidFill>
                  <a:srgbClr val="3333FF"/>
                </a:solidFill>
                <a:latin typeface="Arial" charset="0"/>
                <a:cs typeface="Arial" charset="0"/>
              </a:rPr>
              <a:t>ycorrhiza (AM)</a:t>
            </a:r>
          </a:p>
          <a:p>
            <a:pPr eaLnBrk="1" hangingPunct="1"/>
            <a:endParaRPr lang="en-US" b="1">
              <a:solidFill>
                <a:srgbClr val="3333FF"/>
              </a:solidFill>
              <a:latin typeface="Arial" charset="0"/>
              <a:cs typeface="Arial" charset="0"/>
            </a:endParaRPr>
          </a:p>
          <a:p>
            <a:pPr eaLnBrk="1" hangingPunct="1">
              <a:buFontTx/>
              <a:buChar char="•"/>
            </a:pPr>
            <a:r>
              <a:rPr lang="en-US" sz="2000">
                <a:latin typeface="Arial" charset="0"/>
                <a:cs typeface="Arial" charset="0"/>
              </a:rPr>
              <a:t> Glomales (130 species – infects 300.000 plant species)</a:t>
            </a:r>
          </a:p>
          <a:p>
            <a:pPr eaLnBrk="1" hangingPunct="1">
              <a:buFontTx/>
              <a:buChar char="•"/>
            </a:pPr>
            <a:endParaRPr lang="en-US" sz="2000">
              <a:latin typeface="Arial" charset="0"/>
              <a:cs typeface="Arial" charset="0"/>
            </a:endParaRPr>
          </a:p>
          <a:p>
            <a:pPr eaLnBrk="1" hangingPunct="1">
              <a:buFontTx/>
              <a:buChar char="•"/>
            </a:pPr>
            <a:r>
              <a:rPr lang="en-US" sz="2000">
                <a:latin typeface="Arial" charset="0"/>
                <a:cs typeface="Arial" charset="0"/>
              </a:rPr>
              <a:t> Found on roots of herbaceous angiosperms, most trees, mosses, ferns…</a:t>
            </a:r>
          </a:p>
          <a:p>
            <a:pPr eaLnBrk="1" hangingPunct="1">
              <a:buFontTx/>
              <a:buChar char="•"/>
            </a:pPr>
            <a:endParaRPr lang="en-US" sz="2000">
              <a:latin typeface="Arial" charset="0"/>
              <a:cs typeface="Arial" charset="0"/>
            </a:endParaRPr>
          </a:p>
          <a:p>
            <a:pPr eaLnBrk="1" hangingPunct="1">
              <a:buFontTx/>
              <a:buChar char="•"/>
            </a:pPr>
            <a:r>
              <a:rPr lang="en-US" sz="2000">
                <a:latin typeface="Arial" charset="0"/>
                <a:cs typeface="Arial" charset="0"/>
              </a:rPr>
              <a:t> not present on Cruciferae, Chenopodiaceae, Proteaceae</a:t>
            </a:r>
          </a:p>
          <a:p>
            <a:pPr eaLnBrk="1" hangingPunct="1">
              <a:buFontTx/>
              <a:buChar char="•"/>
            </a:pPr>
            <a:endParaRPr lang="en-US" sz="2000">
              <a:latin typeface="Arial" charset="0"/>
              <a:cs typeface="Arial" charset="0"/>
            </a:endParaRPr>
          </a:p>
          <a:p>
            <a:pPr eaLnBrk="1" hangingPunct="1">
              <a:buFontTx/>
              <a:buChar char="•"/>
            </a:pPr>
            <a:r>
              <a:rPr lang="en-US" sz="2000">
                <a:latin typeface="Arial" charset="0"/>
                <a:cs typeface="Arial" charset="0"/>
              </a:rPr>
              <a:t> small biomass compared to roots</a:t>
            </a:r>
          </a:p>
          <a:p>
            <a:pPr eaLnBrk="1" hangingPunct="1"/>
            <a:endParaRPr lang="en-US" sz="2000">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81000" y="965200"/>
            <a:ext cx="4137025" cy="4968875"/>
          </a:xfrm>
          <a:prstGeom prst="rect">
            <a:avLst/>
          </a:prstGeom>
          <a:noFill/>
          <a:ln w="9525">
            <a:noFill/>
            <a:miter lim="800000"/>
            <a:headEnd/>
            <a:tailEnd/>
          </a:ln>
          <a:effectLst/>
        </p:spPr>
        <p:txBody>
          <a:bodyPr wrap="none">
            <a:spAutoFit/>
          </a:bodyPr>
          <a:lstStyle/>
          <a:p>
            <a:pPr eaLnBrk="1" hangingPunct="1"/>
            <a:r>
              <a:rPr lang="en-US" sz="2000" b="1">
                <a:solidFill>
                  <a:srgbClr val="3333FF"/>
                </a:solidFill>
                <a:latin typeface="Arial" charset="0"/>
                <a:cs typeface="Arial" charset="0"/>
              </a:rPr>
              <a:t>Vesicular Arbuscular Mycorrhiza</a:t>
            </a:r>
          </a:p>
          <a:p>
            <a:pPr eaLnBrk="1" hangingPunct="1"/>
            <a:endParaRPr lang="en-US" sz="2000" b="1">
              <a:solidFill>
                <a:srgbClr val="3333FF"/>
              </a:solidFill>
              <a:latin typeface="Arial" charset="0"/>
              <a:cs typeface="Arial" charset="0"/>
            </a:endParaRPr>
          </a:p>
          <a:p>
            <a:pPr eaLnBrk="1" hangingPunct="1"/>
            <a:r>
              <a:rPr lang="en-US" sz="2000">
                <a:solidFill>
                  <a:srgbClr val="3333FF"/>
                </a:solidFill>
                <a:latin typeface="Arial" charset="0"/>
                <a:cs typeface="Arial" charset="0"/>
              </a:rPr>
              <a:t>Inside root</a:t>
            </a:r>
          </a:p>
          <a:p>
            <a:pPr eaLnBrk="1" hangingPunct="1">
              <a:buFontTx/>
              <a:buChar char="•"/>
            </a:pPr>
            <a:r>
              <a:rPr lang="en-US" sz="2000">
                <a:latin typeface="Arial" charset="0"/>
                <a:cs typeface="Arial" charset="0"/>
              </a:rPr>
              <a:t> Intercellular mycelium</a:t>
            </a:r>
          </a:p>
          <a:p>
            <a:pPr eaLnBrk="1" hangingPunct="1">
              <a:buFontTx/>
              <a:buChar char="•"/>
            </a:pPr>
            <a:r>
              <a:rPr lang="en-US" sz="2000">
                <a:latin typeface="Arial" charset="0"/>
                <a:cs typeface="Arial" charset="0"/>
              </a:rPr>
              <a:t> Intracellular arbuscule</a:t>
            </a:r>
          </a:p>
          <a:p>
            <a:pPr lvl="1" eaLnBrk="1" hangingPunct="1">
              <a:buFontTx/>
              <a:buChar char="•"/>
            </a:pPr>
            <a:r>
              <a:rPr lang="en-US" sz="2000">
                <a:latin typeface="Arial" charset="0"/>
                <a:cs typeface="Arial" charset="0"/>
              </a:rPr>
              <a:t> tree-like haustorium</a:t>
            </a:r>
          </a:p>
          <a:p>
            <a:pPr eaLnBrk="1" hangingPunct="1">
              <a:buFontTx/>
              <a:buChar char="•"/>
            </a:pPr>
            <a:r>
              <a:rPr lang="en-US" sz="2000">
                <a:latin typeface="Arial" charset="0"/>
                <a:cs typeface="Arial" charset="0"/>
              </a:rPr>
              <a:t> Vesicle with reserves</a:t>
            </a:r>
          </a:p>
          <a:p>
            <a:pPr eaLnBrk="1" hangingPunct="1"/>
            <a:endParaRPr lang="en-US" sz="2000">
              <a:solidFill>
                <a:srgbClr val="3333FF"/>
              </a:solidFill>
              <a:latin typeface="Arial" charset="0"/>
              <a:cs typeface="Arial" charset="0"/>
            </a:endParaRPr>
          </a:p>
          <a:p>
            <a:pPr eaLnBrk="1" hangingPunct="1"/>
            <a:r>
              <a:rPr lang="en-US" sz="2000">
                <a:solidFill>
                  <a:srgbClr val="3333FF"/>
                </a:solidFill>
                <a:latin typeface="Arial" charset="0"/>
                <a:cs typeface="Arial" charset="0"/>
              </a:rPr>
              <a:t>Outside root</a:t>
            </a:r>
          </a:p>
          <a:p>
            <a:pPr eaLnBrk="1" hangingPunct="1">
              <a:buFontTx/>
              <a:buChar char="•"/>
            </a:pPr>
            <a:r>
              <a:rPr lang="en-US" sz="2000">
                <a:latin typeface="Arial" charset="0"/>
                <a:cs typeface="Arial" charset="0"/>
              </a:rPr>
              <a:t> Spores (multinucleate)</a:t>
            </a:r>
          </a:p>
          <a:p>
            <a:pPr eaLnBrk="1" hangingPunct="1">
              <a:buFontTx/>
              <a:buChar char="•"/>
            </a:pPr>
            <a:r>
              <a:rPr lang="en-US" sz="2000">
                <a:latin typeface="Arial" charset="0"/>
                <a:cs typeface="Arial" charset="0"/>
              </a:rPr>
              <a:t> Hyphae</a:t>
            </a:r>
          </a:p>
          <a:p>
            <a:pPr lvl="1" eaLnBrk="1" hangingPunct="1">
              <a:buFontTx/>
              <a:buChar char="•"/>
            </a:pPr>
            <a:r>
              <a:rPr lang="en-US" sz="2000">
                <a:latin typeface="Arial" charset="0"/>
                <a:cs typeface="Arial" charset="0"/>
              </a:rPr>
              <a:t>thick runners</a:t>
            </a:r>
          </a:p>
          <a:p>
            <a:pPr lvl="1" eaLnBrk="1" hangingPunct="1">
              <a:buFontTx/>
              <a:buChar char="•"/>
            </a:pPr>
            <a:r>
              <a:rPr lang="en-US" sz="2000">
                <a:latin typeface="Arial" charset="0"/>
                <a:cs typeface="Arial" charset="0"/>
              </a:rPr>
              <a:t>filamentous hyphae</a:t>
            </a:r>
          </a:p>
          <a:p>
            <a:pPr lvl="1" eaLnBrk="1" hangingPunct="1">
              <a:buFontTx/>
              <a:buChar char="•"/>
            </a:pPr>
            <a:endParaRPr lang="en-US" sz="2000">
              <a:latin typeface="Arial" charset="0"/>
              <a:cs typeface="Arial" charset="0"/>
            </a:endParaRPr>
          </a:p>
          <a:p>
            <a:pPr eaLnBrk="1" hangingPunct="1"/>
            <a:r>
              <a:rPr lang="en-US" sz="2000">
                <a:latin typeface="Arial" charset="0"/>
                <a:cs typeface="Arial" charset="0"/>
              </a:rPr>
              <a:t>Form extensive network of hyphae</a:t>
            </a:r>
          </a:p>
          <a:p>
            <a:pPr eaLnBrk="1" hangingPunct="1"/>
            <a:r>
              <a:rPr lang="en-US" sz="2000">
                <a:latin typeface="Arial" charset="0"/>
                <a:cs typeface="Arial" charset="0"/>
              </a:rPr>
              <a:t>even connecting different plants</a:t>
            </a:r>
          </a:p>
        </p:txBody>
      </p:sp>
      <p:pic>
        <p:nvPicPr>
          <p:cNvPr id="25603" name="Picture 3" descr="PP05110"/>
          <p:cNvPicPr>
            <a:picLocks noChangeAspect="1" noChangeArrowheads="1"/>
          </p:cNvPicPr>
          <p:nvPr/>
        </p:nvPicPr>
        <p:blipFill>
          <a:blip r:embed="rId2"/>
          <a:srcRect/>
          <a:stretch>
            <a:fillRect/>
          </a:stretch>
        </p:blipFill>
        <p:spPr bwMode="auto">
          <a:xfrm>
            <a:off x="4460875" y="762000"/>
            <a:ext cx="4683125"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rbsmall"/>
          <p:cNvPicPr>
            <a:picLocks noChangeAspect="1" noChangeArrowheads="1"/>
          </p:cNvPicPr>
          <p:nvPr/>
        </p:nvPicPr>
        <p:blipFill>
          <a:blip r:embed="rId2"/>
          <a:srcRect/>
          <a:stretch>
            <a:fillRect/>
          </a:stretch>
        </p:blipFill>
        <p:spPr bwMode="auto">
          <a:xfrm>
            <a:off x="2209800" y="376238"/>
            <a:ext cx="5029200" cy="2824162"/>
          </a:xfrm>
          <a:prstGeom prst="rect">
            <a:avLst/>
          </a:prstGeom>
          <a:noFill/>
        </p:spPr>
      </p:pic>
      <p:sp>
        <p:nvSpPr>
          <p:cNvPr id="26627" name="Text Box 3"/>
          <p:cNvSpPr txBox="1">
            <a:spLocks noChangeArrowheads="1"/>
          </p:cNvSpPr>
          <p:nvPr/>
        </p:nvSpPr>
        <p:spPr bwMode="auto">
          <a:xfrm>
            <a:off x="838200" y="457200"/>
            <a:ext cx="12192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sz="3600" b="1">
                <a:latin typeface="Times New Roman" pitchFamily="18" charset="0"/>
                <a:cs typeface="Arial" charset="0"/>
              </a:rPr>
              <a:t>AM</a:t>
            </a:r>
          </a:p>
        </p:txBody>
      </p:sp>
      <p:sp>
        <p:nvSpPr>
          <p:cNvPr id="26628" name="Text Box 4"/>
          <p:cNvSpPr txBox="1">
            <a:spLocks noChangeArrowheads="1"/>
          </p:cNvSpPr>
          <p:nvPr/>
        </p:nvSpPr>
        <p:spPr bwMode="auto">
          <a:xfrm>
            <a:off x="609600" y="3505200"/>
            <a:ext cx="8189913" cy="396875"/>
          </a:xfrm>
          <a:prstGeom prst="rect">
            <a:avLst/>
          </a:prstGeom>
          <a:noFill/>
          <a:ln w="9525">
            <a:noFill/>
            <a:miter lim="800000"/>
            <a:headEnd/>
            <a:tailEnd/>
          </a:ln>
          <a:effectLst/>
        </p:spPr>
        <p:txBody>
          <a:bodyPr wrap="none">
            <a:spAutoFit/>
          </a:bodyPr>
          <a:lstStyle/>
          <a:p>
            <a:pPr eaLnBrk="1" hangingPunct="1"/>
            <a:r>
              <a:rPr lang="en-US" sz="2000">
                <a:latin typeface="Arial" charset="0"/>
                <a:cs typeface="Arial" charset="0"/>
              </a:rPr>
              <a:t>Arbuscule of </a:t>
            </a:r>
            <a:r>
              <a:rPr lang="en-US" sz="2000" i="1">
                <a:latin typeface="Arial" charset="0"/>
                <a:cs typeface="Arial" charset="0"/>
              </a:rPr>
              <a:t>Glomus mosseae</a:t>
            </a:r>
            <a:r>
              <a:rPr lang="en-US" sz="2000">
                <a:latin typeface="Arial" charset="0"/>
                <a:cs typeface="Arial" charset="0"/>
              </a:rPr>
              <a:t> – branching provides large surface area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b="28062"/>
          <a:stretch>
            <a:fillRect/>
          </a:stretch>
        </p:blipFill>
        <p:spPr bwMode="auto">
          <a:xfrm>
            <a:off x="1143000" y="304800"/>
            <a:ext cx="6972300" cy="3748088"/>
          </a:xfrm>
          <a:prstGeom prst="rect">
            <a:avLst/>
          </a:prstGeom>
          <a:noFill/>
          <a:ln w="9525">
            <a:noFill/>
            <a:miter lim="800000"/>
            <a:headEnd/>
            <a:tailEnd/>
          </a:ln>
          <a:effectLst/>
        </p:spPr>
      </p:pic>
      <p:sp>
        <p:nvSpPr>
          <p:cNvPr id="27651" name="Text Box 3"/>
          <p:cNvSpPr txBox="1">
            <a:spLocks noChangeArrowheads="1"/>
          </p:cNvSpPr>
          <p:nvPr/>
        </p:nvSpPr>
        <p:spPr bwMode="auto">
          <a:xfrm>
            <a:off x="2057400" y="4318000"/>
            <a:ext cx="5324475" cy="396875"/>
          </a:xfrm>
          <a:prstGeom prst="rect">
            <a:avLst/>
          </a:prstGeom>
          <a:noFill/>
          <a:ln w="9525">
            <a:noFill/>
            <a:miter lim="800000"/>
            <a:headEnd/>
            <a:tailEnd/>
          </a:ln>
          <a:effectLst/>
        </p:spPr>
        <p:txBody>
          <a:bodyPr wrap="none">
            <a:spAutoFit/>
          </a:bodyPr>
          <a:lstStyle/>
          <a:p>
            <a:pPr eaLnBrk="1" hangingPunct="1"/>
            <a:r>
              <a:rPr lang="en-US" sz="2000">
                <a:latin typeface="Arial" charset="0"/>
                <a:cs typeface="Arial" charset="0"/>
              </a:rPr>
              <a:t>Outside of root network of hyphae and spores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762000" y="917575"/>
            <a:ext cx="7416800" cy="2346325"/>
          </a:xfrm>
          <a:prstGeom prst="rect">
            <a:avLst/>
          </a:prstGeom>
          <a:noFill/>
          <a:ln w="9525">
            <a:noFill/>
            <a:miter lim="800000"/>
            <a:headEnd/>
            <a:tailEnd/>
          </a:ln>
          <a:effectLst/>
        </p:spPr>
        <p:txBody>
          <a:bodyPr wrap="none">
            <a:spAutoFit/>
          </a:bodyPr>
          <a:lstStyle/>
          <a:p>
            <a:pPr eaLnBrk="1" hangingPunct="1"/>
            <a:r>
              <a:rPr lang="en-US" b="1">
                <a:solidFill>
                  <a:srgbClr val="3333FF"/>
                </a:solidFill>
                <a:latin typeface="Arial" charset="0"/>
                <a:cs typeface="Arial" charset="0"/>
              </a:rPr>
              <a:t>2. Ectomycorrhiza (EM)</a:t>
            </a:r>
          </a:p>
          <a:p>
            <a:pPr eaLnBrk="1" hangingPunct="1"/>
            <a:endParaRPr lang="en-US" b="1">
              <a:solidFill>
                <a:srgbClr val="3333FF"/>
              </a:solidFill>
              <a:latin typeface="Arial" charset="0"/>
              <a:cs typeface="Arial" charset="0"/>
            </a:endParaRPr>
          </a:p>
          <a:p>
            <a:pPr eaLnBrk="1" hangingPunct="1">
              <a:buFontTx/>
              <a:buChar char="•"/>
            </a:pPr>
            <a:r>
              <a:rPr lang="en-US" sz="2000">
                <a:latin typeface="Arial" charset="0"/>
                <a:cs typeface="Arial" charset="0"/>
              </a:rPr>
              <a:t> Ascomycetes and Basiodiomycetes – form large fruiting bodies</a:t>
            </a:r>
          </a:p>
          <a:p>
            <a:pPr eaLnBrk="1" hangingPunct="1">
              <a:buFontTx/>
              <a:buChar char="•"/>
            </a:pPr>
            <a:endParaRPr lang="en-US" sz="2000">
              <a:latin typeface="Arial" charset="0"/>
              <a:cs typeface="Arial" charset="0"/>
            </a:endParaRPr>
          </a:p>
          <a:p>
            <a:pPr eaLnBrk="1" hangingPunct="1">
              <a:buFontTx/>
              <a:buChar char="•"/>
            </a:pPr>
            <a:r>
              <a:rPr lang="en-US" sz="2000">
                <a:latin typeface="Arial" charset="0"/>
                <a:cs typeface="Arial" charset="0"/>
              </a:rPr>
              <a:t> 5000 species interact with 2000 plant species</a:t>
            </a:r>
          </a:p>
          <a:p>
            <a:pPr eaLnBrk="1" hangingPunct="1">
              <a:buFontTx/>
              <a:buChar char="•"/>
            </a:pPr>
            <a:endParaRPr lang="en-US" sz="2000">
              <a:latin typeface="Arial" charset="0"/>
              <a:cs typeface="Arial" charset="0"/>
            </a:endParaRPr>
          </a:p>
          <a:p>
            <a:pPr eaLnBrk="1" hangingPunct="1">
              <a:buFontTx/>
              <a:buChar char="•"/>
            </a:pPr>
            <a:r>
              <a:rPr lang="en-US" sz="2000">
                <a:latin typeface="Arial" charset="0"/>
                <a:cs typeface="Arial" charset="0"/>
              </a:rPr>
              <a:t> Interaction with trees: angiosperms and all Pinaceae</a:t>
            </a:r>
          </a:p>
        </p:txBody>
      </p:sp>
      <p:pic>
        <p:nvPicPr>
          <p:cNvPr id="28675" name="Picture 3" descr="Boletus ferrugineus"/>
          <p:cNvPicPr>
            <a:picLocks noChangeAspect="1" noChangeArrowheads="1"/>
          </p:cNvPicPr>
          <p:nvPr/>
        </p:nvPicPr>
        <p:blipFill>
          <a:blip r:embed="rId2">
            <a:lum bright="20000"/>
          </a:blip>
          <a:srcRect/>
          <a:stretch>
            <a:fillRect/>
          </a:stretch>
        </p:blipFill>
        <p:spPr bwMode="auto">
          <a:xfrm>
            <a:off x="2743200" y="3810000"/>
            <a:ext cx="3648075" cy="24384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724400" y="965200"/>
            <a:ext cx="4362450" cy="5273675"/>
          </a:xfrm>
          <a:prstGeom prst="rect">
            <a:avLst/>
          </a:prstGeom>
          <a:noFill/>
          <a:ln w="9525">
            <a:noFill/>
            <a:miter lim="800000"/>
            <a:headEnd/>
            <a:tailEnd/>
          </a:ln>
          <a:effectLst/>
        </p:spPr>
        <p:txBody>
          <a:bodyPr>
            <a:spAutoFit/>
          </a:bodyPr>
          <a:lstStyle/>
          <a:p>
            <a:pPr eaLnBrk="1" hangingPunct="1"/>
            <a:r>
              <a:rPr lang="en-US" sz="2000" b="1">
                <a:solidFill>
                  <a:srgbClr val="3333FF"/>
                </a:solidFill>
                <a:latin typeface="Arial" charset="0"/>
                <a:cs typeface="Arial" charset="0"/>
              </a:rPr>
              <a:t>Ectomycorrhiza</a:t>
            </a:r>
          </a:p>
          <a:p>
            <a:pPr eaLnBrk="1" hangingPunct="1"/>
            <a:endParaRPr lang="en-US" sz="2000" b="1">
              <a:solidFill>
                <a:srgbClr val="3333FF"/>
              </a:solidFill>
              <a:latin typeface="Arial" charset="0"/>
              <a:cs typeface="Arial" charset="0"/>
            </a:endParaRPr>
          </a:p>
          <a:p>
            <a:pPr eaLnBrk="1" hangingPunct="1"/>
            <a:r>
              <a:rPr lang="en-US" sz="2000">
                <a:solidFill>
                  <a:srgbClr val="3333FF"/>
                </a:solidFill>
                <a:latin typeface="Arial" charset="0"/>
                <a:cs typeface="Arial" charset="0"/>
              </a:rPr>
              <a:t>Inside root</a:t>
            </a:r>
          </a:p>
          <a:p>
            <a:pPr eaLnBrk="1" hangingPunct="1">
              <a:buFontTx/>
              <a:buChar char="•"/>
            </a:pPr>
            <a:r>
              <a:rPr lang="en-US" sz="2000">
                <a:latin typeface="Arial" charset="0"/>
                <a:cs typeface="Arial" charset="0"/>
              </a:rPr>
              <a:t> Intercellular hyphae</a:t>
            </a:r>
          </a:p>
          <a:p>
            <a:pPr lvl="1" eaLnBrk="1" hangingPunct="1"/>
            <a:endParaRPr lang="en-US" sz="2000">
              <a:latin typeface="Arial" charset="0"/>
              <a:cs typeface="Arial" charset="0"/>
            </a:endParaRPr>
          </a:p>
          <a:p>
            <a:pPr eaLnBrk="1" hangingPunct="1">
              <a:buFontTx/>
              <a:buChar char="•"/>
            </a:pPr>
            <a:r>
              <a:rPr lang="en-US" sz="2000">
                <a:latin typeface="Arial" charset="0"/>
                <a:cs typeface="Arial" charset="0"/>
              </a:rPr>
              <a:t> Does not enter cells</a:t>
            </a:r>
          </a:p>
          <a:p>
            <a:pPr eaLnBrk="1" hangingPunct="1">
              <a:buFontTx/>
              <a:buChar char="•"/>
            </a:pPr>
            <a:endParaRPr lang="en-US" sz="2000">
              <a:latin typeface="Arial" charset="0"/>
              <a:cs typeface="Arial" charset="0"/>
            </a:endParaRPr>
          </a:p>
          <a:p>
            <a:pPr eaLnBrk="1" hangingPunct="1"/>
            <a:r>
              <a:rPr lang="en-US" sz="2000">
                <a:solidFill>
                  <a:srgbClr val="3333FF"/>
                </a:solidFill>
                <a:latin typeface="Arial" charset="0"/>
                <a:cs typeface="Arial" charset="0"/>
              </a:rPr>
              <a:t>Outside root</a:t>
            </a:r>
          </a:p>
          <a:p>
            <a:pPr eaLnBrk="1" hangingPunct="1">
              <a:buFontTx/>
              <a:buChar char="•"/>
            </a:pPr>
            <a:r>
              <a:rPr lang="en-US" sz="2000">
                <a:latin typeface="Arial" charset="0"/>
                <a:cs typeface="Arial" charset="0"/>
              </a:rPr>
              <a:t> Thick layer of hyphae around root</a:t>
            </a:r>
          </a:p>
          <a:p>
            <a:pPr lvl="1" eaLnBrk="1" hangingPunct="1">
              <a:buFontTx/>
              <a:buChar char="•"/>
            </a:pPr>
            <a:r>
              <a:rPr lang="en-US" sz="2000">
                <a:latin typeface="Arial" charset="0"/>
                <a:cs typeface="Arial" charset="0"/>
              </a:rPr>
              <a:t> Fungal sheath</a:t>
            </a:r>
          </a:p>
          <a:p>
            <a:pPr eaLnBrk="1" hangingPunct="1">
              <a:buFontTx/>
              <a:buChar char="•"/>
            </a:pPr>
            <a:r>
              <a:rPr lang="en-US" sz="2000">
                <a:latin typeface="Arial" charset="0"/>
                <a:cs typeface="Arial" charset="0"/>
              </a:rPr>
              <a:t> Lateral roots become stunted </a:t>
            </a:r>
          </a:p>
          <a:p>
            <a:pPr eaLnBrk="1" hangingPunct="1">
              <a:buFontTx/>
              <a:buChar char="•"/>
            </a:pPr>
            <a:endParaRPr lang="en-US" sz="2000">
              <a:latin typeface="Arial" charset="0"/>
              <a:cs typeface="Arial" charset="0"/>
            </a:endParaRPr>
          </a:p>
          <a:p>
            <a:pPr eaLnBrk="1" hangingPunct="1">
              <a:buFontTx/>
              <a:buChar char="•"/>
            </a:pPr>
            <a:r>
              <a:rPr lang="en-US" sz="2000">
                <a:latin typeface="Arial" charset="0"/>
                <a:cs typeface="Arial" charset="0"/>
              </a:rPr>
              <a:t> Hyphae</a:t>
            </a:r>
          </a:p>
          <a:p>
            <a:pPr lvl="1" eaLnBrk="1" hangingPunct="1">
              <a:buFontTx/>
              <a:buChar char="•"/>
            </a:pPr>
            <a:r>
              <a:rPr lang="en-US" sz="2000">
                <a:latin typeface="Arial" charset="0"/>
                <a:cs typeface="Arial" charset="0"/>
              </a:rPr>
              <a:t>Mass about equal to root mass</a:t>
            </a:r>
          </a:p>
          <a:p>
            <a:pPr lvl="1" eaLnBrk="1" hangingPunct="1">
              <a:buFontTx/>
              <a:buChar char="•"/>
            </a:pPr>
            <a:endParaRPr lang="en-US" sz="2000">
              <a:latin typeface="Arial" charset="0"/>
              <a:cs typeface="Arial" charset="0"/>
            </a:endParaRPr>
          </a:p>
          <a:p>
            <a:pPr eaLnBrk="1" hangingPunct="1"/>
            <a:r>
              <a:rPr lang="en-US" sz="2000">
                <a:latin typeface="Arial" charset="0"/>
                <a:cs typeface="Arial" charset="0"/>
              </a:rPr>
              <a:t>Forms extensive network of hyphae</a:t>
            </a:r>
          </a:p>
          <a:p>
            <a:pPr eaLnBrk="1" hangingPunct="1"/>
            <a:r>
              <a:rPr lang="en-US" sz="2000">
                <a:latin typeface="Arial" charset="0"/>
                <a:cs typeface="Arial" charset="0"/>
              </a:rPr>
              <a:t>even connecting different plants</a:t>
            </a:r>
          </a:p>
        </p:txBody>
      </p:sp>
      <p:pic>
        <p:nvPicPr>
          <p:cNvPr id="29699" name="Picture 3" descr="PP05100"/>
          <p:cNvPicPr>
            <a:picLocks noChangeAspect="1" noChangeArrowheads="1"/>
          </p:cNvPicPr>
          <p:nvPr/>
        </p:nvPicPr>
        <p:blipFill>
          <a:blip r:embed="rId2"/>
          <a:srcRect/>
          <a:stretch>
            <a:fillRect/>
          </a:stretch>
        </p:blipFill>
        <p:spPr bwMode="auto">
          <a:xfrm>
            <a:off x="0" y="838200"/>
            <a:ext cx="4746625"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514600" y="457200"/>
            <a:ext cx="55626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sz="3600" b="1">
                <a:latin typeface="Times New Roman" pitchFamily="18" charset="0"/>
                <a:cs typeface="Arial" charset="0"/>
              </a:rPr>
              <a:t>Ectomycorrhizal root tip</a:t>
            </a:r>
          </a:p>
        </p:txBody>
      </p:sp>
      <p:pic>
        <p:nvPicPr>
          <p:cNvPr id="30723" name="Picture 3" descr="Myco1"/>
          <p:cNvPicPr>
            <a:picLocks noChangeAspect="1" noChangeArrowheads="1"/>
          </p:cNvPicPr>
          <p:nvPr/>
        </p:nvPicPr>
        <p:blipFill>
          <a:blip r:embed="rId2"/>
          <a:srcRect r="23077"/>
          <a:stretch>
            <a:fillRect/>
          </a:stretch>
        </p:blipFill>
        <p:spPr bwMode="auto">
          <a:xfrm>
            <a:off x="304800" y="1600200"/>
            <a:ext cx="5334000" cy="3727450"/>
          </a:xfrm>
          <a:prstGeom prst="rect">
            <a:avLst/>
          </a:prstGeom>
          <a:noFill/>
        </p:spPr>
      </p:pic>
      <p:pic>
        <p:nvPicPr>
          <p:cNvPr id="30724" name="Picture 4" descr="ectmycor"/>
          <p:cNvPicPr>
            <a:picLocks noChangeAspect="1" noChangeArrowheads="1"/>
          </p:cNvPicPr>
          <p:nvPr/>
        </p:nvPicPr>
        <p:blipFill>
          <a:blip r:embed="rId3"/>
          <a:srcRect l="45284"/>
          <a:stretch>
            <a:fillRect/>
          </a:stretch>
        </p:blipFill>
        <p:spPr bwMode="auto">
          <a:xfrm>
            <a:off x="5867400" y="1600200"/>
            <a:ext cx="2865438" cy="3810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artig"/>
          <p:cNvPicPr>
            <a:picLocks noChangeAspect="1" noChangeArrowheads="1"/>
          </p:cNvPicPr>
          <p:nvPr/>
        </p:nvPicPr>
        <p:blipFill>
          <a:blip r:embed="rId2"/>
          <a:srcRect/>
          <a:stretch>
            <a:fillRect/>
          </a:stretch>
        </p:blipFill>
        <p:spPr bwMode="auto">
          <a:xfrm>
            <a:off x="914400" y="3238500"/>
            <a:ext cx="4318000" cy="3262313"/>
          </a:xfrm>
          <a:prstGeom prst="rect">
            <a:avLst/>
          </a:prstGeom>
          <a:noFill/>
        </p:spPr>
      </p:pic>
      <p:pic>
        <p:nvPicPr>
          <p:cNvPr id="31747" name="Picture 3" descr="mantlehyphae"/>
          <p:cNvPicPr>
            <a:picLocks noChangeAspect="1" noChangeArrowheads="1"/>
          </p:cNvPicPr>
          <p:nvPr/>
        </p:nvPicPr>
        <p:blipFill>
          <a:blip r:embed="rId3"/>
          <a:srcRect/>
          <a:stretch>
            <a:fillRect/>
          </a:stretch>
        </p:blipFill>
        <p:spPr bwMode="auto">
          <a:xfrm>
            <a:off x="914400" y="228600"/>
            <a:ext cx="4318000" cy="3009900"/>
          </a:xfrm>
          <a:prstGeom prst="rect">
            <a:avLst/>
          </a:prstGeom>
          <a:noFill/>
        </p:spPr>
      </p:pic>
      <p:sp>
        <p:nvSpPr>
          <p:cNvPr id="31748" name="Text Box 4"/>
          <p:cNvSpPr txBox="1">
            <a:spLocks noChangeArrowheads="1"/>
          </p:cNvSpPr>
          <p:nvPr/>
        </p:nvSpPr>
        <p:spPr bwMode="auto">
          <a:xfrm>
            <a:off x="5638800" y="838200"/>
            <a:ext cx="2743200" cy="1066800"/>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1">
                <a:latin typeface="Times New Roman" pitchFamily="18" charset="0"/>
                <a:cs typeface="Arial" charset="0"/>
              </a:rPr>
              <a:t>Mantle Hyphae</a:t>
            </a:r>
          </a:p>
        </p:txBody>
      </p:sp>
      <p:sp>
        <p:nvSpPr>
          <p:cNvPr id="31749" name="Text Box 5"/>
          <p:cNvSpPr txBox="1">
            <a:spLocks noChangeArrowheads="1"/>
          </p:cNvSpPr>
          <p:nvPr/>
        </p:nvSpPr>
        <p:spPr bwMode="auto">
          <a:xfrm>
            <a:off x="5638800" y="4038600"/>
            <a:ext cx="2743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1">
                <a:latin typeface="Times New Roman" pitchFamily="18" charset="0"/>
                <a:cs typeface="Arial" charset="0"/>
              </a:rPr>
              <a:t>Hartig Net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4945063" y="2127250"/>
            <a:ext cx="3948112" cy="504825"/>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2293" name="Rectangle 5"/>
          <p:cNvSpPr>
            <a:spLocks noChangeArrowheads="1"/>
          </p:cNvSpPr>
          <p:nvPr/>
        </p:nvSpPr>
        <p:spPr bwMode="auto">
          <a:xfrm>
            <a:off x="1306513" y="1027113"/>
            <a:ext cx="1311275" cy="47625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2290" name="Text Box 2"/>
          <p:cNvSpPr txBox="1">
            <a:spLocks noChangeArrowheads="1"/>
          </p:cNvSpPr>
          <p:nvPr/>
        </p:nvSpPr>
        <p:spPr bwMode="auto">
          <a:xfrm>
            <a:off x="228600" y="1686104"/>
            <a:ext cx="8763000" cy="3724096"/>
          </a:xfrm>
          <a:prstGeom prst="rect">
            <a:avLst/>
          </a:prstGeom>
          <a:noFill/>
          <a:ln w="9525">
            <a:noFill/>
            <a:miter lim="800000"/>
            <a:headEnd/>
            <a:tailEnd/>
          </a:ln>
          <a:effectLst/>
        </p:spPr>
        <p:txBody>
          <a:bodyPr>
            <a:spAutoFit/>
          </a:bodyPr>
          <a:lstStyle/>
          <a:p>
            <a:r>
              <a:rPr lang="en-US" b="1" dirty="0"/>
              <a:t>Plants  </a:t>
            </a:r>
            <a:r>
              <a:rPr lang="en-US" sz="2800" b="1" dirty="0"/>
              <a:t>require </a:t>
            </a:r>
            <a:r>
              <a:rPr lang="en-US" b="1" dirty="0"/>
              <a:t> 13 mineral nutrient elements for growth. </a:t>
            </a:r>
          </a:p>
          <a:p>
            <a:endParaRPr lang="en-US" b="1" dirty="0"/>
          </a:p>
          <a:p>
            <a:r>
              <a:rPr lang="en-US" b="1" dirty="0"/>
              <a:t>The elements that are required or necessary for plants to complete their life cycle are called   </a:t>
            </a:r>
            <a:r>
              <a:rPr lang="en-US" sz="2800" b="1" dirty="0"/>
              <a:t>essential plant nutrients.</a:t>
            </a:r>
            <a:r>
              <a:rPr lang="en-US" b="1" dirty="0"/>
              <a:t> </a:t>
            </a:r>
          </a:p>
          <a:p>
            <a:endParaRPr lang="en-US" b="1" dirty="0"/>
          </a:p>
          <a:p>
            <a:r>
              <a:rPr lang="en-US" b="1" dirty="0"/>
              <a:t>Each has a critical function in plants and are required in varying amounts in plant tissue, see table on next slide for typical amounts relative to nitrogen and the function of essential nutrients . </a:t>
            </a:r>
          </a:p>
          <a:p>
            <a:endParaRPr lang="en-US" b="1" dirty="0"/>
          </a:p>
          <a:p>
            <a:r>
              <a:rPr lang="en-US" b="1" dirty="0"/>
              <a:t>The nutrient elements differ in the form they are absorbed by the plant, by their functions in the plant, by their mobility in the plant and by the plant deficiency or toxicity symptoms characteristic of the nutrient.</a:t>
            </a:r>
            <a:r>
              <a:rPr lang="en-US" dirty="0"/>
              <a:t> </a:t>
            </a:r>
          </a:p>
        </p:txBody>
      </p:sp>
      <p:sp>
        <p:nvSpPr>
          <p:cNvPr id="12291" name="Rectangle 3"/>
          <p:cNvSpPr>
            <a:spLocks noGrp="1" noChangeArrowheads="1"/>
          </p:cNvSpPr>
          <p:nvPr>
            <p:ph type="title" idx="4294967295"/>
          </p:nvPr>
        </p:nvSpPr>
        <p:spPr>
          <a:xfrm>
            <a:off x="0" y="0"/>
            <a:ext cx="9144000" cy="1143000"/>
          </a:xfrm>
        </p:spPr>
        <p:txBody>
          <a:bodyPr/>
          <a:lstStyle/>
          <a:p>
            <a:pPr marL="838200" indent="-838200">
              <a:buFontTx/>
              <a:buAutoNum type="arabicPeriod" startAt="2"/>
            </a:pPr>
            <a:r>
              <a:rPr lang="en-US" sz="3200" b="1" dirty="0"/>
              <a:t>The chemical elements required by </a:t>
            </a:r>
            <a:r>
              <a:rPr lang="en-US" sz="3200" b="1" dirty="0" smtClean="0"/>
              <a:t>plants</a:t>
            </a:r>
            <a:endParaRPr lang="en-US" sz="32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3"/>
          <p:cNvPicPr>
            <a:picLocks noChangeAspect="1" noChangeArrowheads="1"/>
          </p:cNvPicPr>
          <p:nvPr/>
        </p:nvPicPr>
        <p:blipFill>
          <a:blip r:embed="rId2"/>
          <a:srcRect/>
          <a:stretch>
            <a:fillRect/>
          </a:stretch>
        </p:blipFill>
        <p:spPr bwMode="auto">
          <a:xfrm>
            <a:off x="609600" y="533400"/>
            <a:ext cx="6553200" cy="48387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581400" y="460375"/>
            <a:ext cx="2724150" cy="457200"/>
          </a:xfrm>
          <a:prstGeom prst="rect">
            <a:avLst/>
          </a:prstGeom>
          <a:noFill/>
          <a:ln w="9525">
            <a:noFill/>
            <a:miter lim="800000"/>
            <a:headEnd/>
            <a:tailEnd/>
          </a:ln>
          <a:effectLst/>
        </p:spPr>
        <p:txBody>
          <a:bodyPr wrap="none">
            <a:spAutoFit/>
          </a:bodyPr>
          <a:lstStyle/>
          <a:p>
            <a:pPr eaLnBrk="1" hangingPunct="1"/>
            <a:r>
              <a:rPr lang="en-US" b="1">
                <a:solidFill>
                  <a:srgbClr val="FF0000"/>
                </a:solidFill>
                <a:latin typeface="Arial" charset="0"/>
                <a:cs typeface="Arial" charset="0"/>
              </a:rPr>
              <a:t>Why mycorrhiza?</a:t>
            </a:r>
          </a:p>
        </p:txBody>
      </p:sp>
      <p:pic>
        <p:nvPicPr>
          <p:cNvPr id="33795" name="Picture 3" descr="PP04020"/>
          <p:cNvPicPr>
            <a:picLocks noChangeAspect="1" noChangeArrowheads="1"/>
          </p:cNvPicPr>
          <p:nvPr/>
        </p:nvPicPr>
        <p:blipFill>
          <a:blip r:embed="rId2"/>
          <a:srcRect/>
          <a:stretch>
            <a:fillRect/>
          </a:stretch>
        </p:blipFill>
        <p:spPr bwMode="auto">
          <a:xfrm>
            <a:off x="228600" y="1447800"/>
            <a:ext cx="5105400" cy="4575175"/>
          </a:xfrm>
          <a:prstGeom prst="rect">
            <a:avLst/>
          </a:prstGeom>
          <a:noFill/>
          <a:ln w="9525">
            <a:noFill/>
            <a:miter lim="800000"/>
            <a:headEnd/>
            <a:tailEnd/>
          </a:ln>
          <a:effectLst/>
        </p:spPr>
      </p:pic>
      <p:sp>
        <p:nvSpPr>
          <p:cNvPr id="33796" name="Text Box 4"/>
          <p:cNvSpPr txBox="1">
            <a:spLocks noChangeArrowheads="1"/>
          </p:cNvSpPr>
          <p:nvPr/>
        </p:nvSpPr>
        <p:spPr bwMode="auto">
          <a:xfrm>
            <a:off x="5791200" y="1752600"/>
            <a:ext cx="3190875" cy="1616075"/>
          </a:xfrm>
          <a:prstGeom prst="rect">
            <a:avLst/>
          </a:prstGeom>
          <a:noFill/>
          <a:ln w="9525">
            <a:noFill/>
            <a:miter lim="800000"/>
            <a:headEnd/>
            <a:tailEnd/>
          </a:ln>
          <a:effectLst/>
        </p:spPr>
        <p:txBody>
          <a:bodyPr>
            <a:spAutoFit/>
          </a:bodyPr>
          <a:lstStyle/>
          <a:p>
            <a:pPr eaLnBrk="1" hangingPunct="1">
              <a:buFontTx/>
              <a:buChar char="•"/>
            </a:pPr>
            <a:r>
              <a:rPr lang="en-US" sz="2000">
                <a:solidFill>
                  <a:srgbClr val="FF0000"/>
                </a:solidFill>
                <a:latin typeface="Arial" charset="0"/>
                <a:cs typeface="Arial" charset="0"/>
              </a:rPr>
              <a:t> Roots and root hairs cannot enter the smallest pores</a:t>
            </a:r>
            <a:endParaRPr lang="en-US" sz="2000">
              <a:latin typeface="Arial" charset="0"/>
              <a:cs typeface="Arial" charset="0"/>
            </a:endParaRPr>
          </a:p>
          <a:p>
            <a:pPr eaLnBrk="1" hangingPunct="1">
              <a:buFontTx/>
              <a:buChar char="•"/>
            </a:pPr>
            <a:endParaRPr lang="en-US" sz="2000">
              <a:latin typeface="Arial" charset="0"/>
              <a:cs typeface="Arial" charset="0"/>
            </a:endParaRPr>
          </a:p>
          <a:p>
            <a:pPr eaLnBrk="1" hangingPunct="1"/>
            <a:endParaRPr lang="en-US" sz="2000">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581400" y="460375"/>
            <a:ext cx="2538413" cy="457200"/>
          </a:xfrm>
          <a:prstGeom prst="rect">
            <a:avLst/>
          </a:prstGeom>
          <a:noFill/>
          <a:ln w="9525">
            <a:noFill/>
            <a:miter lim="800000"/>
            <a:headEnd/>
            <a:tailEnd/>
          </a:ln>
          <a:effectLst/>
        </p:spPr>
        <p:txBody>
          <a:bodyPr wrap="none">
            <a:spAutoFit/>
          </a:bodyPr>
          <a:lstStyle/>
          <a:p>
            <a:pPr eaLnBrk="1" hangingPunct="1"/>
            <a:r>
              <a:rPr lang="en-US">
                <a:solidFill>
                  <a:srgbClr val="FF0000"/>
                </a:solidFill>
                <a:latin typeface="Arial" charset="0"/>
                <a:cs typeface="Arial" charset="0"/>
              </a:rPr>
              <a:t>Why mycorrhiza?</a:t>
            </a:r>
          </a:p>
        </p:txBody>
      </p:sp>
      <p:sp>
        <p:nvSpPr>
          <p:cNvPr id="34819" name="AutoShape 3"/>
          <p:cNvSpPr>
            <a:spLocks noChangeArrowheads="1"/>
          </p:cNvSpPr>
          <p:nvPr/>
        </p:nvSpPr>
        <p:spPr bwMode="auto">
          <a:xfrm>
            <a:off x="1066800" y="2362200"/>
            <a:ext cx="4038600" cy="2057400"/>
          </a:xfrm>
          <a:prstGeom prst="triangle">
            <a:avLst>
              <a:gd name="adj" fmla="val 0"/>
            </a:avLst>
          </a:prstGeom>
          <a:solidFill>
            <a:schemeClr val="accent1"/>
          </a:solidFill>
          <a:ln w="9525">
            <a:solidFill>
              <a:schemeClr val="tx1"/>
            </a:solidFill>
            <a:miter lim="800000"/>
            <a:headEnd/>
            <a:tailEnd/>
          </a:ln>
          <a:effectLst/>
        </p:spPr>
        <p:txBody>
          <a:bodyPr wrap="none" anchor="ctr"/>
          <a:lstStyle/>
          <a:p>
            <a:endParaRPr lang="en-US"/>
          </a:p>
        </p:txBody>
      </p:sp>
      <p:sp>
        <p:nvSpPr>
          <p:cNvPr id="34820" name="Oval 4"/>
          <p:cNvSpPr>
            <a:spLocks noChangeAspect="1" noChangeArrowheads="1"/>
          </p:cNvSpPr>
          <p:nvPr/>
        </p:nvSpPr>
        <p:spPr bwMode="auto">
          <a:xfrm>
            <a:off x="914400" y="2819400"/>
            <a:ext cx="1581150" cy="1581150"/>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34821" name="Oval 5"/>
          <p:cNvSpPr>
            <a:spLocks noChangeAspect="1" noChangeArrowheads="1"/>
          </p:cNvSpPr>
          <p:nvPr/>
        </p:nvSpPr>
        <p:spPr bwMode="auto">
          <a:xfrm>
            <a:off x="4633913" y="4241800"/>
            <a:ext cx="155575" cy="155575"/>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34822" name="Text Box 6"/>
          <p:cNvSpPr txBox="1">
            <a:spLocks noChangeArrowheads="1"/>
          </p:cNvSpPr>
          <p:nvPr/>
        </p:nvSpPr>
        <p:spPr bwMode="auto">
          <a:xfrm>
            <a:off x="1203325" y="4705350"/>
            <a:ext cx="1111250" cy="366713"/>
          </a:xfrm>
          <a:prstGeom prst="rect">
            <a:avLst/>
          </a:prstGeom>
          <a:noFill/>
          <a:ln w="9525">
            <a:noFill/>
            <a:miter lim="800000"/>
            <a:headEnd/>
            <a:tailEnd/>
          </a:ln>
          <a:effectLst/>
        </p:spPr>
        <p:txBody>
          <a:bodyPr wrap="none">
            <a:spAutoFit/>
          </a:bodyPr>
          <a:lstStyle/>
          <a:p>
            <a:pPr eaLnBrk="1" hangingPunct="1"/>
            <a:r>
              <a:rPr lang="en-US" sz="1800">
                <a:latin typeface="Arial" charset="0"/>
                <a:cs typeface="Arial" charset="0"/>
              </a:rPr>
              <a:t>Root hair</a:t>
            </a:r>
          </a:p>
        </p:txBody>
      </p:sp>
      <p:sp>
        <p:nvSpPr>
          <p:cNvPr id="34823" name="Text Box 7"/>
          <p:cNvSpPr txBox="1">
            <a:spLocks noChangeArrowheads="1"/>
          </p:cNvSpPr>
          <p:nvPr/>
        </p:nvSpPr>
        <p:spPr bwMode="auto">
          <a:xfrm>
            <a:off x="3581400" y="4703763"/>
            <a:ext cx="1874838" cy="366712"/>
          </a:xfrm>
          <a:prstGeom prst="rect">
            <a:avLst/>
          </a:prstGeom>
          <a:noFill/>
          <a:ln w="9525">
            <a:noFill/>
            <a:miter lim="800000"/>
            <a:headEnd/>
            <a:tailEnd/>
          </a:ln>
          <a:effectLst/>
        </p:spPr>
        <p:txBody>
          <a:bodyPr wrap="none">
            <a:spAutoFit/>
          </a:bodyPr>
          <a:lstStyle/>
          <a:p>
            <a:pPr eaLnBrk="1" hangingPunct="1"/>
            <a:r>
              <a:rPr lang="en-US" sz="1800">
                <a:latin typeface="Arial" charset="0"/>
                <a:cs typeface="Arial" charset="0"/>
              </a:rPr>
              <a:t>Smallest hyphae</a:t>
            </a:r>
          </a:p>
        </p:txBody>
      </p:sp>
      <p:sp>
        <p:nvSpPr>
          <p:cNvPr id="34824" name="Text Box 8"/>
          <p:cNvSpPr txBox="1">
            <a:spLocks noChangeArrowheads="1"/>
          </p:cNvSpPr>
          <p:nvPr/>
        </p:nvSpPr>
        <p:spPr bwMode="auto">
          <a:xfrm>
            <a:off x="5791200" y="1752600"/>
            <a:ext cx="3190875" cy="4664075"/>
          </a:xfrm>
          <a:prstGeom prst="rect">
            <a:avLst/>
          </a:prstGeom>
          <a:noFill/>
          <a:ln w="9525">
            <a:noFill/>
            <a:miter lim="800000"/>
            <a:headEnd/>
            <a:tailEnd/>
          </a:ln>
          <a:effectLst/>
        </p:spPr>
        <p:txBody>
          <a:bodyPr>
            <a:spAutoFit/>
          </a:bodyPr>
          <a:lstStyle/>
          <a:p>
            <a:pPr eaLnBrk="1" hangingPunct="1">
              <a:buFontTx/>
              <a:buChar char="•"/>
            </a:pPr>
            <a:r>
              <a:rPr lang="en-US" sz="2000">
                <a:latin typeface="Arial" charset="0"/>
                <a:cs typeface="Arial" charset="0"/>
              </a:rPr>
              <a:t> Roots and root hairs cannot enter the smallest pores</a:t>
            </a:r>
          </a:p>
          <a:p>
            <a:pPr eaLnBrk="1" hangingPunct="1">
              <a:buFontTx/>
              <a:buChar char="•"/>
            </a:pPr>
            <a:endParaRPr lang="en-US" sz="2000">
              <a:latin typeface="Arial" charset="0"/>
              <a:cs typeface="Arial" charset="0"/>
            </a:endParaRPr>
          </a:p>
          <a:p>
            <a:pPr eaLnBrk="1" hangingPunct="1">
              <a:buFontTx/>
              <a:buChar char="•"/>
            </a:pPr>
            <a:r>
              <a:rPr lang="en-US" sz="2000">
                <a:latin typeface="Arial" charset="0"/>
                <a:cs typeface="Arial" charset="0"/>
              </a:rPr>
              <a:t> Hyphae is 1/10</a:t>
            </a:r>
            <a:r>
              <a:rPr lang="en-US" sz="2000" baseline="30000">
                <a:latin typeface="Arial" charset="0"/>
                <a:cs typeface="Arial" charset="0"/>
              </a:rPr>
              <a:t>th</a:t>
            </a:r>
            <a:r>
              <a:rPr lang="en-US" sz="2000">
                <a:latin typeface="Arial" charset="0"/>
                <a:cs typeface="Arial" charset="0"/>
              </a:rPr>
              <a:t> diameter of root hair</a:t>
            </a:r>
          </a:p>
          <a:p>
            <a:pPr eaLnBrk="1" hangingPunct="1">
              <a:buFontTx/>
              <a:buChar char="•"/>
            </a:pPr>
            <a:endParaRPr lang="en-US" sz="2000">
              <a:latin typeface="Arial" charset="0"/>
              <a:cs typeface="Arial" charset="0"/>
            </a:endParaRPr>
          </a:p>
          <a:p>
            <a:pPr eaLnBrk="1" hangingPunct="1">
              <a:buFontTx/>
              <a:buChar char="•"/>
            </a:pPr>
            <a:r>
              <a:rPr lang="en-US" sz="2000">
                <a:solidFill>
                  <a:srgbClr val="FF0000"/>
                </a:solidFill>
                <a:latin typeface="Arial" charset="0"/>
                <a:cs typeface="Arial" charset="0"/>
              </a:rPr>
              <a:t> Increased surface area</a:t>
            </a:r>
            <a:endParaRPr lang="en-US" sz="2000">
              <a:latin typeface="Arial" charset="0"/>
              <a:cs typeface="Arial" charset="0"/>
            </a:endParaRPr>
          </a:p>
          <a:p>
            <a:pPr eaLnBrk="1" hangingPunct="1">
              <a:buFontTx/>
              <a:buChar char="•"/>
            </a:pPr>
            <a:endParaRPr lang="en-US" sz="2000">
              <a:latin typeface="Arial" charset="0"/>
              <a:cs typeface="Arial" charset="0"/>
            </a:endParaRPr>
          </a:p>
          <a:p>
            <a:pPr eaLnBrk="1" hangingPunct="1">
              <a:buFontTx/>
              <a:buChar char="•"/>
            </a:pPr>
            <a:r>
              <a:rPr lang="en-US" sz="2000">
                <a:latin typeface="Arial" charset="0"/>
                <a:cs typeface="Arial" charset="0"/>
              </a:rPr>
              <a:t>Surface area/volume of a cylinder:</a:t>
            </a:r>
          </a:p>
          <a:p>
            <a:pPr eaLnBrk="1" hangingPunct="1"/>
            <a:r>
              <a:rPr lang="en-US" sz="2000">
                <a:latin typeface="Arial" charset="0"/>
                <a:cs typeface="Arial" charset="0"/>
              </a:rPr>
              <a:t>       SA/vol ≈ 2/radius</a:t>
            </a:r>
          </a:p>
          <a:p>
            <a:pPr eaLnBrk="1" hangingPunct="1">
              <a:buFontTx/>
              <a:buChar char="•"/>
            </a:pPr>
            <a:endParaRPr lang="en-US" sz="2000">
              <a:latin typeface="Arial" charset="0"/>
              <a:cs typeface="Arial" charset="0"/>
            </a:endParaRPr>
          </a:p>
          <a:p>
            <a:pPr eaLnBrk="1" hangingPunct="1">
              <a:buFontTx/>
              <a:buChar char="•"/>
            </a:pPr>
            <a:endParaRPr lang="en-US" sz="2000">
              <a:latin typeface="Arial" charset="0"/>
              <a:cs typeface="Arial" charset="0"/>
            </a:endParaRPr>
          </a:p>
          <a:p>
            <a:pPr eaLnBrk="1" hangingPunct="1"/>
            <a:endParaRPr lang="en-US" sz="2000">
              <a:latin typeface="Arial"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66800" y="2147888"/>
            <a:ext cx="4394200" cy="2898775"/>
            <a:chOff x="996" y="1353"/>
            <a:chExt cx="2768" cy="1826"/>
          </a:xfrm>
        </p:grpSpPr>
        <p:pic>
          <p:nvPicPr>
            <p:cNvPr id="35843" name="Picture 3" descr="pzonec"/>
            <p:cNvPicPr>
              <a:picLocks noChangeAspect="1" noChangeArrowheads="1"/>
            </p:cNvPicPr>
            <p:nvPr/>
          </p:nvPicPr>
          <p:blipFill>
            <a:blip r:embed="rId2"/>
            <a:srcRect/>
            <a:stretch>
              <a:fillRect/>
            </a:stretch>
          </p:blipFill>
          <p:spPr bwMode="auto">
            <a:xfrm>
              <a:off x="1008" y="2064"/>
              <a:ext cx="1367" cy="1115"/>
            </a:xfrm>
            <a:prstGeom prst="rect">
              <a:avLst/>
            </a:prstGeom>
            <a:noFill/>
          </p:spPr>
        </p:pic>
        <p:pic>
          <p:nvPicPr>
            <p:cNvPr id="35844" name="Picture 4" descr="pzoned"/>
            <p:cNvPicPr>
              <a:picLocks noChangeAspect="1" noChangeArrowheads="1"/>
            </p:cNvPicPr>
            <p:nvPr/>
          </p:nvPicPr>
          <p:blipFill>
            <a:blip r:embed="rId3"/>
            <a:srcRect/>
            <a:stretch>
              <a:fillRect/>
            </a:stretch>
          </p:blipFill>
          <p:spPr bwMode="auto">
            <a:xfrm>
              <a:off x="2414" y="2064"/>
              <a:ext cx="1350" cy="1102"/>
            </a:xfrm>
            <a:prstGeom prst="rect">
              <a:avLst/>
            </a:prstGeom>
            <a:noFill/>
          </p:spPr>
        </p:pic>
        <p:sp>
          <p:nvSpPr>
            <p:cNvPr id="35845" name="Text Box 5"/>
            <p:cNvSpPr txBox="1">
              <a:spLocks noChangeArrowheads="1"/>
            </p:cNvSpPr>
            <p:nvPr/>
          </p:nvSpPr>
          <p:spPr bwMode="auto">
            <a:xfrm>
              <a:off x="2429" y="1353"/>
              <a:ext cx="1267" cy="442"/>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2000" b="1">
                  <a:latin typeface="Times New Roman" pitchFamily="18" charset="0"/>
                  <a:cs typeface="Arial" charset="0"/>
                </a:rPr>
                <a:t>Inoculated with mycorrhizae</a:t>
              </a:r>
            </a:p>
          </p:txBody>
        </p:sp>
        <p:sp>
          <p:nvSpPr>
            <p:cNvPr id="35846" name="Text Box 6"/>
            <p:cNvSpPr txBox="1">
              <a:spLocks noChangeArrowheads="1"/>
            </p:cNvSpPr>
            <p:nvPr/>
          </p:nvSpPr>
          <p:spPr bwMode="auto">
            <a:xfrm>
              <a:off x="996" y="1353"/>
              <a:ext cx="1300" cy="634"/>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2000" b="1">
                  <a:latin typeface="Times New Roman" pitchFamily="18" charset="0"/>
                  <a:cs typeface="Arial" charset="0"/>
                </a:rPr>
                <a:t>Not inoculated with mycorrhizae</a:t>
              </a:r>
            </a:p>
          </p:txBody>
        </p:sp>
      </p:grpSp>
      <p:sp>
        <p:nvSpPr>
          <p:cNvPr id="35847" name="Text Box 7"/>
          <p:cNvSpPr txBox="1">
            <a:spLocks noChangeArrowheads="1"/>
          </p:cNvSpPr>
          <p:nvPr/>
        </p:nvSpPr>
        <p:spPr bwMode="auto">
          <a:xfrm>
            <a:off x="3581400" y="460375"/>
            <a:ext cx="2538413" cy="457200"/>
          </a:xfrm>
          <a:prstGeom prst="rect">
            <a:avLst/>
          </a:prstGeom>
          <a:noFill/>
          <a:ln w="9525">
            <a:noFill/>
            <a:miter lim="800000"/>
            <a:headEnd/>
            <a:tailEnd/>
          </a:ln>
          <a:effectLst/>
        </p:spPr>
        <p:txBody>
          <a:bodyPr wrap="none">
            <a:spAutoFit/>
          </a:bodyPr>
          <a:lstStyle/>
          <a:p>
            <a:pPr eaLnBrk="1" hangingPunct="1"/>
            <a:r>
              <a:rPr lang="en-US">
                <a:solidFill>
                  <a:srgbClr val="FF0000"/>
                </a:solidFill>
                <a:latin typeface="Arial" charset="0"/>
                <a:cs typeface="Arial" charset="0"/>
              </a:rPr>
              <a:t>Why mycorrhiza?</a:t>
            </a:r>
          </a:p>
        </p:txBody>
      </p:sp>
      <p:sp>
        <p:nvSpPr>
          <p:cNvPr id="35848" name="Text Box 8"/>
          <p:cNvSpPr txBox="1">
            <a:spLocks noChangeArrowheads="1"/>
          </p:cNvSpPr>
          <p:nvPr/>
        </p:nvSpPr>
        <p:spPr bwMode="auto">
          <a:xfrm>
            <a:off x="5791200" y="1752600"/>
            <a:ext cx="3190875" cy="3749675"/>
          </a:xfrm>
          <a:prstGeom prst="rect">
            <a:avLst/>
          </a:prstGeom>
          <a:noFill/>
          <a:ln w="9525">
            <a:noFill/>
            <a:miter lim="800000"/>
            <a:headEnd/>
            <a:tailEnd/>
          </a:ln>
          <a:effectLst/>
        </p:spPr>
        <p:txBody>
          <a:bodyPr>
            <a:spAutoFit/>
          </a:bodyPr>
          <a:lstStyle/>
          <a:p>
            <a:pPr eaLnBrk="1" hangingPunct="1">
              <a:buFontTx/>
              <a:buChar char="•"/>
            </a:pPr>
            <a:r>
              <a:rPr lang="en-US" sz="2000">
                <a:latin typeface="Arial" charset="0"/>
                <a:cs typeface="Arial" charset="0"/>
              </a:rPr>
              <a:t> Roots and root hairs cannot enter the smallest pores</a:t>
            </a:r>
          </a:p>
          <a:p>
            <a:pPr eaLnBrk="1" hangingPunct="1">
              <a:buFontTx/>
              <a:buChar char="•"/>
            </a:pPr>
            <a:endParaRPr lang="en-US" sz="2000">
              <a:latin typeface="Arial" charset="0"/>
              <a:cs typeface="Arial" charset="0"/>
            </a:endParaRPr>
          </a:p>
          <a:p>
            <a:pPr eaLnBrk="1" hangingPunct="1">
              <a:buFontTx/>
              <a:buChar char="•"/>
            </a:pPr>
            <a:r>
              <a:rPr lang="en-US" sz="2000">
                <a:latin typeface="Arial" charset="0"/>
                <a:cs typeface="Arial" charset="0"/>
              </a:rPr>
              <a:t> Hyphae is 1/10</a:t>
            </a:r>
            <a:r>
              <a:rPr lang="en-US" sz="2000" baseline="30000">
                <a:latin typeface="Arial" charset="0"/>
                <a:cs typeface="Arial" charset="0"/>
              </a:rPr>
              <a:t>th</a:t>
            </a:r>
            <a:r>
              <a:rPr lang="en-US" sz="2000">
                <a:latin typeface="Arial" charset="0"/>
                <a:cs typeface="Arial" charset="0"/>
              </a:rPr>
              <a:t> of root hair</a:t>
            </a:r>
          </a:p>
          <a:p>
            <a:pPr eaLnBrk="1" hangingPunct="1">
              <a:buFontTx/>
              <a:buChar char="•"/>
            </a:pPr>
            <a:endParaRPr lang="en-US" sz="2000">
              <a:latin typeface="Arial" charset="0"/>
              <a:cs typeface="Arial" charset="0"/>
            </a:endParaRPr>
          </a:p>
          <a:p>
            <a:pPr eaLnBrk="1" hangingPunct="1">
              <a:buFontTx/>
              <a:buChar char="•"/>
            </a:pPr>
            <a:r>
              <a:rPr lang="en-US" sz="2000">
                <a:latin typeface="Arial" charset="0"/>
                <a:cs typeface="Arial" charset="0"/>
              </a:rPr>
              <a:t> Increased surface area</a:t>
            </a:r>
          </a:p>
          <a:p>
            <a:pPr eaLnBrk="1" hangingPunct="1">
              <a:buFontTx/>
              <a:buChar char="•"/>
            </a:pPr>
            <a:endParaRPr lang="en-US" sz="2000">
              <a:latin typeface="Arial" charset="0"/>
              <a:cs typeface="Arial" charset="0"/>
            </a:endParaRPr>
          </a:p>
          <a:p>
            <a:pPr eaLnBrk="1" hangingPunct="1">
              <a:buFontTx/>
              <a:buChar char="•"/>
            </a:pPr>
            <a:r>
              <a:rPr lang="en-US" sz="2000">
                <a:solidFill>
                  <a:srgbClr val="FF0000"/>
                </a:solidFill>
                <a:latin typeface="Arial" charset="0"/>
                <a:cs typeface="Arial" charset="0"/>
              </a:rPr>
              <a:t> Extension beyond depletion zone</a:t>
            </a:r>
            <a:endParaRPr lang="en-US" sz="2000">
              <a:latin typeface="Arial" charset="0"/>
              <a:cs typeface="Arial" charset="0"/>
            </a:endParaRPr>
          </a:p>
          <a:p>
            <a:pPr eaLnBrk="1" hangingPunct="1">
              <a:buFontTx/>
              <a:buChar char="•"/>
            </a:pPr>
            <a:endParaRPr lang="en-US" sz="2000">
              <a:latin typeface="Arial" charset="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581400" y="460375"/>
            <a:ext cx="2538413" cy="457200"/>
          </a:xfrm>
          <a:prstGeom prst="rect">
            <a:avLst/>
          </a:prstGeom>
          <a:noFill/>
          <a:ln w="9525">
            <a:noFill/>
            <a:miter lim="800000"/>
            <a:headEnd/>
            <a:tailEnd/>
          </a:ln>
          <a:effectLst/>
        </p:spPr>
        <p:txBody>
          <a:bodyPr wrap="none">
            <a:spAutoFit/>
          </a:bodyPr>
          <a:lstStyle/>
          <a:p>
            <a:pPr eaLnBrk="1" hangingPunct="1"/>
            <a:r>
              <a:rPr lang="en-US">
                <a:solidFill>
                  <a:srgbClr val="FF0000"/>
                </a:solidFill>
                <a:latin typeface="Arial" charset="0"/>
                <a:cs typeface="Arial" charset="0"/>
              </a:rPr>
              <a:t>Why mycorrhiza?</a:t>
            </a:r>
          </a:p>
        </p:txBody>
      </p:sp>
      <p:sp>
        <p:nvSpPr>
          <p:cNvPr id="36867" name="Text Box 3"/>
          <p:cNvSpPr txBox="1">
            <a:spLocks noChangeArrowheads="1"/>
          </p:cNvSpPr>
          <p:nvPr/>
        </p:nvSpPr>
        <p:spPr bwMode="auto">
          <a:xfrm>
            <a:off x="5791200" y="1752600"/>
            <a:ext cx="3190875" cy="4359275"/>
          </a:xfrm>
          <a:prstGeom prst="rect">
            <a:avLst/>
          </a:prstGeom>
          <a:noFill/>
          <a:ln w="9525">
            <a:noFill/>
            <a:miter lim="800000"/>
            <a:headEnd/>
            <a:tailEnd/>
          </a:ln>
          <a:effectLst/>
        </p:spPr>
        <p:txBody>
          <a:bodyPr>
            <a:spAutoFit/>
          </a:bodyPr>
          <a:lstStyle/>
          <a:p>
            <a:pPr eaLnBrk="1" hangingPunct="1">
              <a:buFontTx/>
              <a:buChar char="•"/>
            </a:pPr>
            <a:r>
              <a:rPr lang="en-US" sz="2000">
                <a:latin typeface="Arial" charset="0"/>
                <a:cs typeface="Arial" charset="0"/>
              </a:rPr>
              <a:t> Roots and root hairs cannot enter the smallest pores</a:t>
            </a:r>
          </a:p>
          <a:p>
            <a:pPr eaLnBrk="1" hangingPunct="1">
              <a:buFontTx/>
              <a:buChar char="•"/>
            </a:pPr>
            <a:endParaRPr lang="en-US" sz="2000">
              <a:latin typeface="Arial" charset="0"/>
              <a:cs typeface="Arial" charset="0"/>
            </a:endParaRPr>
          </a:p>
          <a:p>
            <a:pPr eaLnBrk="1" hangingPunct="1">
              <a:buFontTx/>
              <a:buChar char="•"/>
            </a:pPr>
            <a:r>
              <a:rPr lang="en-US" sz="2000">
                <a:latin typeface="Arial" charset="0"/>
                <a:cs typeface="Arial" charset="0"/>
              </a:rPr>
              <a:t> Hyphae is 1/10</a:t>
            </a:r>
            <a:r>
              <a:rPr lang="en-US" sz="2000" baseline="30000">
                <a:latin typeface="Arial" charset="0"/>
                <a:cs typeface="Arial" charset="0"/>
              </a:rPr>
              <a:t>th</a:t>
            </a:r>
            <a:r>
              <a:rPr lang="en-US" sz="2000">
                <a:latin typeface="Arial" charset="0"/>
                <a:cs typeface="Arial" charset="0"/>
              </a:rPr>
              <a:t> of root hair</a:t>
            </a:r>
          </a:p>
          <a:p>
            <a:pPr eaLnBrk="1" hangingPunct="1">
              <a:buFontTx/>
              <a:buChar char="•"/>
            </a:pPr>
            <a:endParaRPr lang="en-US" sz="2000">
              <a:latin typeface="Arial" charset="0"/>
              <a:cs typeface="Arial" charset="0"/>
            </a:endParaRPr>
          </a:p>
          <a:p>
            <a:pPr eaLnBrk="1" hangingPunct="1">
              <a:buFontTx/>
              <a:buChar char="•"/>
            </a:pPr>
            <a:r>
              <a:rPr lang="en-US" sz="2000">
                <a:latin typeface="Arial" charset="0"/>
                <a:cs typeface="Arial" charset="0"/>
              </a:rPr>
              <a:t> Increased surface area</a:t>
            </a:r>
          </a:p>
          <a:p>
            <a:pPr eaLnBrk="1" hangingPunct="1">
              <a:buFontTx/>
              <a:buChar char="•"/>
            </a:pPr>
            <a:endParaRPr lang="en-US" sz="2000">
              <a:latin typeface="Arial" charset="0"/>
              <a:cs typeface="Arial" charset="0"/>
            </a:endParaRPr>
          </a:p>
          <a:p>
            <a:pPr eaLnBrk="1" hangingPunct="1">
              <a:buFontTx/>
              <a:buChar char="•"/>
            </a:pPr>
            <a:r>
              <a:rPr lang="en-US" sz="2000">
                <a:latin typeface="Arial" charset="0"/>
                <a:cs typeface="Arial" charset="0"/>
              </a:rPr>
              <a:t> Extension beyond depletion zone</a:t>
            </a:r>
          </a:p>
          <a:p>
            <a:pPr eaLnBrk="1" hangingPunct="1">
              <a:buFontTx/>
              <a:buChar char="•"/>
            </a:pPr>
            <a:endParaRPr lang="en-US" sz="2000">
              <a:solidFill>
                <a:srgbClr val="FF0000"/>
              </a:solidFill>
              <a:latin typeface="Arial" charset="0"/>
              <a:cs typeface="Arial" charset="0"/>
            </a:endParaRPr>
          </a:p>
          <a:p>
            <a:pPr eaLnBrk="1" hangingPunct="1">
              <a:buFontTx/>
              <a:buChar char="•"/>
            </a:pPr>
            <a:r>
              <a:rPr lang="en-US" sz="2000">
                <a:solidFill>
                  <a:srgbClr val="FF0000"/>
                </a:solidFill>
                <a:latin typeface="Arial" charset="0"/>
                <a:cs typeface="Arial" charset="0"/>
              </a:rPr>
              <a:t> Breakdown of organic matter</a:t>
            </a:r>
          </a:p>
        </p:txBody>
      </p:sp>
      <p:sp>
        <p:nvSpPr>
          <p:cNvPr id="36868" name="Text Box 4"/>
          <p:cNvSpPr txBox="1">
            <a:spLocks noChangeArrowheads="1"/>
          </p:cNvSpPr>
          <p:nvPr/>
        </p:nvSpPr>
        <p:spPr bwMode="auto">
          <a:xfrm>
            <a:off x="974725" y="2782888"/>
            <a:ext cx="4170363" cy="457200"/>
          </a:xfrm>
          <a:prstGeom prst="rect">
            <a:avLst/>
          </a:prstGeom>
          <a:noFill/>
          <a:ln w="9525">
            <a:noFill/>
            <a:miter lim="800000"/>
            <a:headEnd/>
            <a:tailEnd/>
          </a:ln>
          <a:effectLst/>
        </p:spPr>
        <p:txBody>
          <a:bodyPr wrap="none">
            <a:spAutoFit/>
          </a:bodyPr>
          <a:lstStyle/>
          <a:p>
            <a:pPr eaLnBrk="1" hangingPunct="1"/>
            <a:r>
              <a:rPr lang="en-US">
                <a:latin typeface="Arial" charset="0"/>
                <a:cs typeface="Arial" charset="0"/>
              </a:rPr>
              <a:t>C – C – NH</a:t>
            </a:r>
            <a:r>
              <a:rPr lang="en-US" baseline="-25000">
                <a:latin typeface="Arial" charset="0"/>
                <a:cs typeface="Arial" charset="0"/>
              </a:rPr>
              <a:t>2</a:t>
            </a:r>
            <a:r>
              <a:rPr lang="en-US">
                <a:latin typeface="Arial" charset="0"/>
                <a:cs typeface="Arial" charset="0"/>
              </a:rPr>
              <a:t> </a:t>
            </a:r>
            <a:r>
              <a:rPr lang="en-US">
                <a:latin typeface="Arial" charset="0"/>
                <a:cs typeface="Arial" charset="0"/>
                <a:sym typeface="Wingdings" pitchFamily="1" charset="2"/>
              </a:rPr>
              <a:t>--&gt; C – C + NH</a:t>
            </a:r>
            <a:r>
              <a:rPr lang="en-US" baseline="-25000">
                <a:latin typeface="Arial" charset="0"/>
                <a:cs typeface="Arial" charset="0"/>
                <a:sym typeface="Wingdings" pitchFamily="1" charset="2"/>
              </a:rPr>
              <a:t>3</a:t>
            </a:r>
            <a:r>
              <a:rPr lang="en-US">
                <a:latin typeface="Arial" charset="0"/>
                <a:cs typeface="Arial" charset="0"/>
                <a:sym typeface="Wingdings" pitchFamily="1" charset="2"/>
              </a:rPr>
              <a:t> </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 y="0"/>
            <a:ext cx="9236075" cy="6673850"/>
          </a:xfrm>
          <a:prstGeom prst="rect">
            <a:avLst/>
          </a:prstGeom>
          <a:noFill/>
          <a:ln w="9525">
            <a:noFill/>
            <a:miter lim="800000"/>
            <a:headEnd/>
            <a:tailEnd/>
          </a:ln>
          <a:effectLst/>
        </p:spPr>
        <p:txBody>
          <a:bodyPr>
            <a:spAutoFit/>
          </a:bodyPr>
          <a:lstStyle/>
          <a:p>
            <a:r>
              <a:rPr lang="en-US" b="1" dirty="0"/>
              <a:t>Name     </a:t>
            </a:r>
            <a:r>
              <a:rPr lang="en-US" b="1" dirty="0" smtClean="0"/>
              <a:t>	             </a:t>
            </a:r>
            <a:r>
              <a:rPr lang="en-US" b="1" dirty="0"/>
              <a:t>Chemical        </a:t>
            </a:r>
            <a:r>
              <a:rPr lang="en-US" b="1" dirty="0" smtClean="0"/>
              <a:t>   Relative       	   </a:t>
            </a:r>
            <a:r>
              <a:rPr lang="en-US" b="1" dirty="0"/>
              <a:t>Function in plant</a:t>
            </a:r>
          </a:p>
          <a:p>
            <a:r>
              <a:rPr lang="en-US" b="1" dirty="0"/>
              <a:t>                    </a:t>
            </a:r>
            <a:r>
              <a:rPr lang="en-US" b="1" dirty="0" smtClean="0"/>
              <a:t>             symbol           % </a:t>
            </a:r>
            <a:r>
              <a:rPr lang="en-US" b="1" dirty="0"/>
              <a:t>in plant</a:t>
            </a:r>
          </a:p>
          <a:p>
            <a:r>
              <a:rPr lang="en-US" b="1" dirty="0"/>
              <a:t>                                              </a:t>
            </a:r>
            <a:r>
              <a:rPr lang="en-US" b="1" dirty="0" smtClean="0"/>
              <a:t>               to </a:t>
            </a:r>
            <a:r>
              <a:rPr lang="en-US" b="1" dirty="0"/>
              <a:t>N</a:t>
            </a:r>
          </a:p>
          <a:p>
            <a:r>
              <a:rPr lang="en-US" sz="2000" b="1" dirty="0"/>
              <a:t>Primary macronutrients</a:t>
            </a:r>
          </a:p>
          <a:p>
            <a:r>
              <a:rPr lang="en-US" sz="2000" b="1" dirty="0"/>
              <a:t>Nitrogen                  N                    100                     Proteins, amino acids</a:t>
            </a:r>
          </a:p>
          <a:p>
            <a:r>
              <a:rPr lang="en-US" sz="2000" b="1" dirty="0"/>
              <a:t>Phosphorus             </a:t>
            </a:r>
            <a:r>
              <a:rPr lang="en-US" sz="2000" b="1" dirty="0" smtClean="0"/>
              <a:t>P                        </a:t>
            </a:r>
            <a:r>
              <a:rPr lang="en-US" sz="2000" b="1" dirty="0"/>
              <a:t>6                     Nucleic acids, ATP</a:t>
            </a:r>
          </a:p>
          <a:p>
            <a:r>
              <a:rPr lang="en-US" sz="2000" b="1" dirty="0"/>
              <a:t>Potassium                K                      25                    Catalyst, ion transport</a:t>
            </a:r>
          </a:p>
          <a:p>
            <a:endParaRPr lang="en-US" sz="2000" b="1" dirty="0"/>
          </a:p>
          <a:p>
            <a:r>
              <a:rPr lang="en-US" sz="2000" b="1" dirty="0"/>
              <a:t>Secondary macronutrients</a:t>
            </a:r>
          </a:p>
          <a:p>
            <a:r>
              <a:rPr lang="en-US" sz="2000" b="1" dirty="0"/>
              <a:t>Calcium                 Ca                      12.5                 Cell wall component</a:t>
            </a:r>
          </a:p>
          <a:p>
            <a:r>
              <a:rPr lang="en-US" sz="2000" b="1" dirty="0"/>
              <a:t>Magnesium          </a:t>
            </a:r>
            <a:r>
              <a:rPr lang="en-US" sz="2000" b="1" dirty="0" smtClean="0"/>
              <a:t>Mg                       </a:t>
            </a:r>
            <a:r>
              <a:rPr lang="en-US" sz="2000" b="1" dirty="0"/>
              <a:t>8                     Part of chlorophyll</a:t>
            </a:r>
          </a:p>
          <a:p>
            <a:r>
              <a:rPr lang="en-US" sz="2000" b="1" dirty="0"/>
              <a:t>Sulfur                     </a:t>
            </a:r>
            <a:r>
              <a:rPr lang="en-US" sz="2000" b="1" dirty="0" smtClean="0"/>
              <a:t>S                           3                     </a:t>
            </a:r>
            <a:r>
              <a:rPr lang="en-US" sz="2000" b="1" dirty="0"/>
              <a:t>Amino acids</a:t>
            </a:r>
          </a:p>
          <a:p>
            <a:r>
              <a:rPr lang="en-US" sz="2000" b="1" dirty="0"/>
              <a:t>Iron                        Fe                        0.2                  Chlorophyll synthesis</a:t>
            </a:r>
          </a:p>
          <a:p>
            <a:endParaRPr lang="en-US" sz="2000" b="1" dirty="0"/>
          </a:p>
          <a:p>
            <a:r>
              <a:rPr lang="en-US" sz="2000" b="1" dirty="0"/>
              <a:t>Micronutrients</a:t>
            </a:r>
          </a:p>
          <a:p>
            <a:r>
              <a:rPr lang="en-US" sz="2000" b="1" dirty="0"/>
              <a:t>Copper                   Cu                       0.01                Component of enzymes</a:t>
            </a:r>
          </a:p>
          <a:p>
            <a:r>
              <a:rPr lang="en-US" sz="2000" b="1" dirty="0"/>
              <a:t>Manganese           </a:t>
            </a:r>
            <a:r>
              <a:rPr lang="en-US" sz="2000" b="1" dirty="0" err="1" smtClean="0"/>
              <a:t>Mn</a:t>
            </a:r>
            <a:r>
              <a:rPr lang="en-US" sz="2000" b="1" dirty="0" smtClean="0"/>
              <a:t>                      0.1                  </a:t>
            </a:r>
            <a:r>
              <a:rPr lang="en-US" sz="2000" b="1" dirty="0"/>
              <a:t>Activates enzymes</a:t>
            </a:r>
          </a:p>
          <a:p>
            <a:r>
              <a:rPr lang="en-US" sz="2000" b="1" dirty="0"/>
              <a:t>Zinc                        </a:t>
            </a:r>
            <a:r>
              <a:rPr lang="en-US" sz="2000" b="1" dirty="0" smtClean="0"/>
              <a:t> Zn                       </a:t>
            </a:r>
            <a:r>
              <a:rPr lang="en-US" sz="2000" b="1" dirty="0"/>
              <a:t>0.03                Activates enzymes</a:t>
            </a:r>
          </a:p>
          <a:p>
            <a:r>
              <a:rPr lang="en-US" sz="2000" b="1" dirty="0"/>
              <a:t>Boron                     </a:t>
            </a:r>
            <a:r>
              <a:rPr lang="en-US" sz="2000" b="1" dirty="0" smtClean="0"/>
              <a:t> B                         0.2                  </a:t>
            </a:r>
            <a:r>
              <a:rPr lang="en-US" sz="2000" b="1" dirty="0"/>
              <a:t>Cell wall component</a:t>
            </a:r>
          </a:p>
          <a:p>
            <a:r>
              <a:rPr lang="en-US" sz="2000" b="1" dirty="0"/>
              <a:t>Molybdenum       </a:t>
            </a:r>
            <a:r>
              <a:rPr lang="en-US" sz="2000" b="1" dirty="0" smtClean="0"/>
              <a:t>Mo                      0.0001            </a:t>
            </a:r>
            <a:r>
              <a:rPr lang="en-US" sz="2000" b="1" dirty="0"/>
              <a:t>Involved in N fixation</a:t>
            </a:r>
          </a:p>
          <a:p>
            <a:r>
              <a:rPr lang="en-US" sz="2000" b="1" dirty="0"/>
              <a:t>Chlorine                </a:t>
            </a:r>
            <a:r>
              <a:rPr lang="en-US" sz="2000" b="1" dirty="0" smtClean="0"/>
              <a:t> </a:t>
            </a:r>
            <a:r>
              <a:rPr lang="en-US" sz="2000" b="1" dirty="0" err="1" smtClean="0"/>
              <a:t>Cl</a:t>
            </a:r>
            <a:r>
              <a:rPr lang="en-US" sz="2000" b="1" dirty="0" smtClean="0"/>
              <a:t>                         0.3                  </a:t>
            </a:r>
            <a:r>
              <a:rPr lang="en-US" sz="2000" b="1" dirty="0"/>
              <a:t>Photosynthesis reactions</a:t>
            </a:r>
            <a:endParaRPr lang="en-US" sz="1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762000" y="152400"/>
            <a:ext cx="7772400" cy="1143000"/>
          </a:xfrm>
        </p:spPr>
        <p:txBody>
          <a:bodyPr>
            <a:normAutofit fontScale="90000"/>
          </a:bodyPr>
          <a:lstStyle/>
          <a:p>
            <a:r>
              <a:rPr lang="en-US" sz="2800" b="1"/>
              <a:t>3.  How plants take up mineral elements from soil</a:t>
            </a:r>
            <a:r>
              <a:rPr lang="en-US" sz="2400" b="1"/>
              <a:t/>
            </a:r>
            <a:br>
              <a:rPr lang="en-US" sz="2400" b="1"/>
            </a:br>
            <a:endParaRPr lang="en-US"/>
          </a:p>
        </p:txBody>
      </p:sp>
      <p:sp>
        <p:nvSpPr>
          <p:cNvPr id="30723" name="Text Box 3"/>
          <p:cNvSpPr txBox="1">
            <a:spLocks noChangeArrowheads="1"/>
          </p:cNvSpPr>
          <p:nvPr/>
        </p:nvSpPr>
        <p:spPr bwMode="auto">
          <a:xfrm>
            <a:off x="4191000" y="3657600"/>
            <a:ext cx="4225925" cy="519113"/>
          </a:xfrm>
          <a:prstGeom prst="rect">
            <a:avLst/>
          </a:prstGeom>
          <a:solidFill>
            <a:srgbClr val="0066CC"/>
          </a:solidFill>
          <a:ln w="9525">
            <a:noFill/>
            <a:miter lim="800000"/>
            <a:headEnd/>
            <a:tailEnd/>
          </a:ln>
          <a:effectLst/>
        </p:spPr>
        <p:txBody>
          <a:bodyPr wrap="none">
            <a:spAutoFit/>
          </a:bodyPr>
          <a:lstStyle/>
          <a:p>
            <a:r>
              <a:rPr lang="en-US" sz="2800" b="1"/>
              <a:t>Dominant in mineral soils:</a:t>
            </a:r>
          </a:p>
        </p:txBody>
      </p:sp>
      <p:sp>
        <p:nvSpPr>
          <p:cNvPr id="30724" name="Text Box 4"/>
          <p:cNvSpPr txBox="1">
            <a:spLocks noChangeArrowheads="1"/>
          </p:cNvSpPr>
          <p:nvPr/>
        </p:nvSpPr>
        <p:spPr bwMode="auto">
          <a:xfrm>
            <a:off x="4572000" y="6188075"/>
            <a:ext cx="4186238" cy="519113"/>
          </a:xfrm>
          <a:prstGeom prst="rect">
            <a:avLst/>
          </a:prstGeom>
          <a:solidFill>
            <a:srgbClr val="FFE8D1"/>
          </a:solidFill>
          <a:ln w="9525">
            <a:noFill/>
            <a:miter lim="800000"/>
            <a:headEnd/>
            <a:tailEnd/>
          </a:ln>
          <a:effectLst/>
        </p:spPr>
        <p:txBody>
          <a:bodyPr wrap="none">
            <a:spAutoFit/>
          </a:bodyPr>
          <a:lstStyle/>
          <a:p>
            <a:r>
              <a:rPr lang="en-US" sz="2800" b="1"/>
              <a:t>Dominant in organic soils:</a:t>
            </a:r>
          </a:p>
        </p:txBody>
      </p:sp>
      <p:sp>
        <p:nvSpPr>
          <p:cNvPr id="30725" name="Text Box 5"/>
          <p:cNvSpPr txBox="1">
            <a:spLocks noChangeArrowheads="1"/>
          </p:cNvSpPr>
          <p:nvPr/>
        </p:nvSpPr>
        <p:spPr bwMode="auto">
          <a:xfrm>
            <a:off x="609600" y="1219200"/>
            <a:ext cx="7239000" cy="369332"/>
          </a:xfrm>
          <a:prstGeom prst="rect">
            <a:avLst/>
          </a:prstGeom>
          <a:noFill/>
          <a:ln w="9525">
            <a:noFill/>
            <a:miter lim="800000"/>
            <a:headEnd/>
            <a:tailEnd/>
          </a:ln>
          <a:effectLst/>
        </p:spPr>
        <p:txBody>
          <a:bodyPr>
            <a:spAutoFit/>
          </a:bodyPr>
          <a:lstStyle/>
          <a:p>
            <a:pPr>
              <a:spcBef>
                <a:spcPct val="50000"/>
              </a:spcBef>
            </a:pPr>
            <a:r>
              <a:rPr lang="en-US" b="1"/>
              <a:t>A.  Bulk flow:  Uptake in the transpiration stream</a:t>
            </a:r>
          </a:p>
        </p:txBody>
      </p:sp>
      <p:sp>
        <p:nvSpPr>
          <p:cNvPr id="30726" name="Text Box 6"/>
          <p:cNvSpPr txBox="1">
            <a:spLocks noChangeArrowheads="1"/>
          </p:cNvSpPr>
          <p:nvPr/>
        </p:nvSpPr>
        <p:spPr bwMode="auto">
          <a:xfrm>
            <a:off x="838200" y="4495800"/>
            <a:ext cx="7086600" cy="369332"/>
          </a:xfrm>
          <a:prstGeom prst="rect">
            <a:avLst/>
          </a:prstGeom>
          <a:noFill/>
          <a:ln w="9525">
            <a:noFill/>
            <a:miter lim="800000"/>
            <a:headEnd/>
            <a:tailEnd/>
          </a:ln>
          <a:effectLst/>
        </p:spPr>
        <p:txBody>
          <a:bodyPr>
            <a:spAutoFit/>
          </a:bodyPr>
          <a:lstStyle/>
          <a:p>
            <a:pPr>
              <a:spcBef>
                <a:spcPct val="50000"/>
              </a:spcBef>
            </a:pPr>
            <a:r>
              <a:rPr lang="en-US" b="1"/>
              <a:t>B.  Mycorrhizae: symbiotic relationship with fungi</a:t>
            </a:r>
            <a:r>
              <a:rPr lang="en-US"/>
              <a:t> </a:t>
            </a:r>
          </a:p>
        </p:txBody>
      </p:sp>
      <p:sp>
        <p:nvSpPr>
          <p:cNvPr id="30727" name="Text Box 7"/>
          <p:cNvSpPr txBox="1">
            <a:spLocks noChangeArrowheads="1"/>
          </p:cNvSpPr>
          <p:nvPr/>
        </p:nvSpPr>
        <p:spPr bwMode="auto">
          <a:xfrm>
            <a:off x="1752600" y="1820863"/>
            <a:ext cx="5768975" cy="923330"/>
          </a:xfrm>
          <a:prstGeom prst="rect">
            <a:avLst/>
          </a:prstGeom>
          <a:noFill/>
          <a:ln w="9525">
            <a:noFill/>
            <a:miter lim="800000"/>
            <a:headEnd/>
            <a:tailEnd/>
          </a:ln>
          <a:effectLst/>
        </p:spPr>
        <p:txBody>
          <a:bodyPr>
            <a:spAutoFit/>
          </a:bodyPr>
          <a:lstStyle/>
          <a:p>
            <a:pPr>
              <a:spcBef>
                <a:spcPct val="50000"/>
              </a:spcBef>
            </a:pPr>
            <a:r>
              <a:rPr lang="en-US" b="1" dirty="0"/>
              <a:t>Nutrients diffuse to regions of low concentration and roots grow into and proliferate in soil zones with high nutrient concentrations (horse manure in sand).</a:t>
            </a:r>
          </a:p>
        </p:txBody>
      </p:sp>
      <p:sp>
        <p:nvSpPr>
          <p:cNvPr id="30728" name="Text Box 8"/>
          <p:cNvSpPr txBox="1">
            <a:spLocks noChangeArrowheads="1"/>
          </p:cNvSpPr>
          <p:nvPr/>
        </p:nvSpPr>
        <p:spPr bwMode="auto">
          <a:xfrm>
            <a:off x="1752600" y="5029200"/>
            <a:ext cx="6873875" cy="646331"/>
          </a:xfrm>
          <a:prstGeom prst="rect">
            <a:avLst/>
          </a:prstGeom>
          <a:noFill/>
          <a:ln w="9525">
            <a:noFill/>
            <a:miter lim="800000"/>
            <a:headEnd/>
            <a:tailEnd/>
          </a:ln>
          <a:effectLst/>
        </p:spPr>
        <p:txBody>
          <a:bodyPr>
            <a:spAutoFit/>
          </a:bodyPr>
          <a:lstStyle/>
          <a:p>
            <a:r>
              <a:rPr lang="en-US" b="1"/>
              <a:t>Roots are slow growing but mycorrhizal fungi proliferate and ramify through the soil.  Symbiotic relationship: carbon-nitrogen exchange</a:t>
            </a:r>
            <a:r>
              <a:rPr lang="en-US"/>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2743200"/>
            <a:ext cx="9236075" cy="1261884"/>
          </a:xfrm>
          <a:prstGeom prst="rect">
            <a:avLst/>
          </a:prstGeom>
          <a:noFill/>
          <a:ln w="9525">
            <a:noFill/>
            <a:miter lim="800000"/>
            <a:headEnd/>
            <a:tailEnd/>
          </a:ln>
          <a:effectLst/>
        </p:spPr>
        <p:txBody>
          <a:bodyPr>
            <a:spAutoFit/>
          </a:bodyPr>
          <a:lstStyle/>
          <a:p>
            <a:endParaRPr lang="en-US" sz="2000"/>
          </a:p>
          <a:p>
            <a:r>
              <a:rPr lang="en-US" b="1"/>
              <a:t>The concentration of dissociated water in freshly-distilled water is </a:t>
            </a:r>
          </a:p>
          <a:p>
            <a:r>
              <a:rPr lang="en-US" b="1"/>
              <a:t>10</a:t>
            </a:r>
            <a:r>
              <a:rPr lang="en-US" b="1" baseline="30000"/>
              <a:t>-7</a:t>
            </a:r>
            <a:r>
              <a:rPr lang="en-US" b="1"/>
              <a:t> M.  This is used to describe acidity-alkalinity, originally called the </a:t>
            </a:r>
            <a:r>
              <a:rPr lang="en-US" b="1" i="1"/>
              <a:t>pouvoir Hydrogéne,</a:t>
            </a:r>
            <a:r>
              <a:rPr lang="en-US" b="1"/>
              <a:t> which we know now as pH.</a:t>
            </a:r>
            <a:r>
              <a:rPr lang="en-US" sz="2000"/>
              <a:t> </a:t>
            </a:r>
            <a:endParaRPr lang="en-US"/>
          </a:p>
        </p:txBody>
      </p:sp>
      <p:sp>
        <p:nvSpPr>
          <p:cNvPr id="15364" name="Text Box 4"/>
          <p:cNvSpPr txBox="1">
            <a:spLocks noChangeArrowheads="1"/>
          </p:cNvSpPr>
          <p:nvPr/>
        </p:nvSpPr>
        <p:spPr bwMode="auto">
          <a:xfrm>
            <a:off x="-92075" y="6518275"/>
            <a:ext cx="9236075" cy="457200"/>
          </a:xfrm>
          <a:prstGeom prst="rect">
            <a:avLst/>
          </a:prstGeom>
          <a:noFill/>
          <a:ln w="9525">
            <a:noFill/>
            <a:miter lim="800000"/>
            <a:headEnd/>
            <a:tailEnd/>
          </a:ln>
          <a:effectLst/>
        </p:spPr>
        <p:txBody>
          <a:bodyPr>
            <a:spAutoFit/>
          </a:bodyPr>
          <a:lstStyle/>
          <a:p>
            <a:endParaRPr lang="en-US"/>
          </a:p>
        </p:txBody>
      </p:sp>
      <p:sp>
        <p:nvSpPr>
          <p:cNvPr id="15368" name="Rectangle 8"/>
          <p:cNvSpPr>
            <a:spLocks noGrp="1" noChangeArrowheads="1"/>
          </p:cNvSpPr>
          <p:nvPr>
            <p:ph type="title" idx="4294967295"/>
          </p:nvPr>
        </p:nvSpPr>
        <p:spPr>
          <a:xfrm>
            <a:off x="2362200" y="1143000"/>
            <a:ext cx="3810000" cy="533400"/>
          </a:xfrm>
        </p:spPr>
        <p:txBody>
          <a:bodyPr/>
          <a:lstStyle/>
          <a:p>
            <a:pPr marL="838200" indent="-838200"/>
            <a:r>
              <a:rPr lang="en-US" sz="800" b="1"/>
              <a:t>Mineral soils</a:t>
            </a:r>
            <a:br>
              <a:rPr lang="en-US" sz="800" b="1"/>
            </a:br>
            <a:endParaRPr lang="en-US" sz="800" b="1"/>
          </a:p>
        </p:txBody>
      </p:sp>
      <p:sp>
        <p:nvSpPr>
          <p:cNvPr id="15369" name="Text Box 9"/>
          <p:cNvSpPr txBox="1">
            <a:spLocks noChangeArrowheads="1"/>
          </p:cNvSpPr>
          <p:nvPr/>
        </p:nvSpPr>
        <p:spPr bwMode="auto">
          <a:xfrm>
            <a:off x="277813" y="1143000"/>
            <a:ext cx="6362704" cy="369332"/>
          </a:xfrm>
          <a:prstGeom prst="rect">
            <a:avLst/>
          </a:prstGeom>
          <a:solidFill>
            <a:schemeClr val="bg1"/>
          </a:solidFill>
          <a:ln w="57150">
            <a:solidFill>
              <a:srgbClr val="FF3300"/>
            </a:solidFill>
            <a:miter lim="800000"/>
            <a:headEnd/>
            <a:tailEnd/>
          </a:ln>
          <a:effectLst/>
        </p:spPr>
        <p:txBody>
          <a:bodyPr wrap="none">
            <a:spAutoFit/>
          </a:bodyPr>
          <a:lstStyle/>
          <a:p>
            <a:r>
              <a:rPr lang="en-US" b="1"/>
              <a:t>Soil acidity determines how nutrients become available to plants</a:t>
            </a:r>
          </a:p>
        </p:txBody>
      </p:sp>
      <p:sp>
        <p:nvSpPr>
          <p:cNvPr id="15370" name="Text Box 10"/>
          <p:cNvSpPr txBox="1">
            <a:spLocks noChangeArrowheads="1"/>
          </p:cNvSpPr>
          <p:nvPr/>
        </p:nvSpPr>
        <p:spPr bwMode="auto">
          <a:xfrm>
            <a:off x="1147763" y="642938"/>
            <a:ext cx="4880119" cy="369332"/>
          </a:xfrm>
          <a:prstGeom prst="rect">
            <a:avLst/>
          </a:prstGeom>
          <a:noFill/>
          <a:ln w="9525">
            <a:noFill/>
            <a:miter lim="800000"/>
            <a:headEnd/>
            <a:tailEnd/>
          </a:ln>
          <a:effectLst/>
        </p:spPr>
        <p:txBody>
          <a:bodyPr wrap="none">
            <a:spAutoFit/>
          </a:bodyPr>
          <a:lstStyle/>
          <a:p>
            <a:r>
              <a:rPr lang="en-US" b="1"/>
              <a:t>Nutrients are available through WATER in the soil</a:t>
            </a:r>
          </a:p>
        </p:txBody>
      </p:sp>
      <p:sp>
        <p:nvSpPr>
          <p:cNvPr id="15371" name="Text Box 11"/>
          <p:cNvSpPr txBox="1">
            <a:spLocks noChangeArrowheads="1"/>
          </p:cNvSpPr>
          <p:nvPr/>
        </p:nvSpPr>
        <p:spPr bwMode="auto">
          <a:xfrm>
            <a:off x="1471613" y="1855788"/>
            <a:ext cx="4655377" cy="369332"/>
          </a:xfrm>
          <a:prstGeom prst="rect">
            <a:avLst/>
          </a:prstGeom>
          <a:noFill/>
          <a:ln w="9525">
            <a:noFill/>
            <a:miter lim="800000"/>
            <a:headEnd/>
            <a:tailEnd/>
          </a:ln>
          <a:effectLst/>
        </p:spPr>
        <p:txBody>
          <a:bodyPr wrap="none">
            <a:spAutoFit/>
          </a:bodyPr>
          <a:lstStyle/>
          <a:p>
            <a:r>
              <a:rPr lang="en-US" b="1"/>
              <a:t>Small quantities of water molecules dissociate</a:t>
            </a:r>
            <a:r>
              <a:rPr lang="en-US"/>
              <a:t>:</a:t>
            </a:r>
          </a:p>
        </p:txBody>
      </p:sp>
      <p:grpSp>
        <p:nvGrpSpPr>
          <p:cNvPr id="2" name="Group 20"/>
          <p:cNvGrpSpPr>
            <a:grpSpLocks/>
          </p:cNvGrpSpPr>
          <p:nvPr/>
        </p:nvGrpSpPr>
        <p:grpSpPr bwMode="auto">
          <a:xfrm>
            <a:off x="2846388" y="2346325"/>
            <a:ext cx="3449637" cy="563563"/>
            <a:chOff x="1793" y="1478"/>
            <a:chExt cx="2173" cy="355"/>
          </a:xfrm>
        </p:grpSpPr>
        <p:sp>
          <p:nvSpPr>
            <p:cNvPr id="15375" name="Rectangle 15"/>
            <p:cNvSpPr>
              <a:spLocks noChangeArrowheads="1"/>
            </p:cNvSpPr>
            <p:nvPr/>
          </p:nvSpPr>
          <p:spPr bwMode="auto">
            <a:xfrm>
              <a:off x="1793" y="1488"/>
              <a:ext cx="2173" cy="345"/>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nvGrpSpPr>
            <p:cNvPr id="3" name="Group 14"/>
            <p:cNvGrpSpPr>
              <a:grpSpLocks/>
            </p:cNvGrpSpPr>
            <p:nvPr/>
          </p:nvGrpSpPr>
          <p:grpSpPr bwMode="auto">
            <a:xfrm>
              <a:off x="1852" y="1478"/>
              <a:ext cx="1829" cy="330"/>
              <a:chOff x="1622" y="1386"/>
              <a:chExt cx="1829" cy="330"/>
            </a:xfrm>
          </p:grpSpPr>
          <p:sp>
            <p:nvSpPr>
              <p:cNvPr id="15372" name="Text Box 12"/>
              <p:cNvSpPr txBox="1">
                <a:spLocks noChangeArrowheads="1"/>
              </p:cNvSpPr>
              <p:nvPr/>
            </p:nvSpPr>
            <p:spPr bwMode="auto">
              <a:xfrm>
                <a:off x="1622" y="1386"/>
                <a:ext cx="1829" cy="330"/>
              </a:xfrm>
              <a:prstGeom prst="rect">
                <a:avLst/>
              </a:prstGeom>
              <a:noFill/>
              <a:ln w="9525">
                <a:noFill/>
                <a:miter lim="800000"/>
                <a:headEnd/>
                <a:tailEnd/>
              </a:ln>
              <a:effectLst/>
            </p:spPr>
            <p:txBody>
              <a:bodyPr wrap="none">
                <a:spAutoFit/>
              </a:bodyPr>
              <a:lstStyle/>
              <a:p>
                <a:r>
                  <a:rPr lang="en-US" sz="2800" b="1"/>
                  <a:t>H</a:t>
                </a:r>
                <a:r>
                  <a:rPr lang="en-US" sz="2800" b="1" baseline="-30000"/>
                  <a:t>2</a:t>
                </a:r>
                <a:r>
                  <a:rPr lang="en-US" sz="2800" b="1"/>
                  <a:t>O           OH</a:t>
                </a:r>
                <a:r>
                  <a:rPr lang="en-US" sz="2800" b="1" baseline="30000"/>
                  <a:t>-</a:t>
                </a:r>
                <a:r>
                  <a:rPr lang="en-US" sz="2800" b="1"/>
                  <a:t> + H</a:t>
                </a:r>
                <a:r>
                  <a:rPr lang="en-US" sz="2800" b="1" baseline="30000"/>
                  <a:t>+</a:t>
                </a:r>
              </a:p>
            </p:txBody>
          </p:sp>
          <p:sp>
            <p:nvSpPr>
              <p:cNvPr id="15373" name="Line 13"/>
              <p:cNvSpPr>
                <a:spLocks noChangeShapeType="1"/>
              </p:cNvSpPr>
              <p:nvPr/>
            </p:nvSpPr>
            <p:spPr bwMode="auto">
              <a:xfrm>
                <a:off x="2173" y="1545"/>
                <a:ext cx="471" cy="0"/>
              </a:xfrm>
              <a:prstGeom prst="line">
                <a:avLst/>
              </a:prstGeom>
              <a:noFill/>
              <a:ln w="28575">
                <a:solidFill>
                  <a:schemeClr val="tx1"/>
                </a:solidFill>
                <a:round/>
                <a:headEnd type="triangle" w="med" len="med"/>
                <a:tailEnd type="triangle" w="med" len="med"/>
              </a:ln>
              <a:effectLst/>
            </p:spPr>
            <p:txBody>
              <a:bodyPr/>
              <a:lstStyle/>
              <a:p>
                <a:endParaRPr lang="en-US"/>
              </a:p>
            </p:txBody>
          </p:sp>
        </p:grpSp>
      </p:grpSp>
      <p:sp>
        <p:nvSpPr>
          <p:cNvPr id="15376" name="Text Box 16"/>
          <p:cNvSpPr txBox="1">
            <a:spLocks noChangeArrowheads="1"/>
          </p:cNvSpPr>
          <p:nvPr/>
        </p:nvSpPr>
        <p:spPr bwMode="auto">
          <a:xfrm>
            <a:off x="114300" y="4648200"/>
            <a:ext cx="8512843" cy="523220"/>
          </a:xfrm>
          <a:prstGeom prst="rect">
            <a:avLst/>
          </a:prstGeom>
          <a:noFill/>
          <a:ln w="9525">
            <a:noFill/>
            <a:miter lim="800000"/>
            <a:headEnd/>
            <a:tailEnd/>
          </a:ln>
          <a:effectLst/>
        </p:spPr>
        <p:txBody>
          <a:bodyPr wrap="none">
            <a:spAutoFit/>
          </a:bodyPr>
          <a:lstStyle/>
          <a:p>
            <a:r>
              <a:rPr lang="en-US" sz="2800" b="1"/>
              <a:t>pH = - log [H</a:t>
            </a:r>
            <a:r>
              <a:rPr lang="en-US" sz="2800" b="1" baseline="30000"/>
              <a:t>+</a:t>
            </a:r>
            <a:r>
              <a:rPr lang="en-US" sz="2800" b="1"/>
              <a:t>] = - log [10</a:t>
            </a:r>
            <a:r>
              <a:rPr lang="en-US" sz="2800" b="1" baseline="30000"/>
              <a:t>-7</a:t>
            </a:r>
            <a:r>
              <a:rPr lang="en-US" sz="2800" b="1"/>
              <a:t>M] = 7 for fresh distilled water</a:t>
            </a:r>
          </a:p>
        </p:txBody>
      </p:sp>
      <p:sp>
        <p:nvSpPr>
          <p:cNvPr id="15377" name="Text Box 17"/>
          <p:cNvSpPr txBox="1">
            <a:spLocks noChangeArrowheads="1"/>
          </p:cNvSpPr>
          <p:nvPr/>
        </p:nvSpPr>
        <p:spPr bwMode="auto">
          <a:xfrm>
            <a:off x="0" y="5283200"/>
            <a:ext cx="6723315" cy="523220"/>
          </a:xfrm>
          <a:prstGeom prst="rect">
            <a:avLst/>
          </a:prstGeom>
          <a:noFill/>
          <a:ln w="9525">
            <a:noFill/>
            <a:miter lim="800000"/>
            <a:headEnd/>
            <a:tailEnd/>
          </a:ln>
          <a:effectLst/>
        </p:spPr>
        <p:txBody>
          <a:bodyPr wrap="none">
            <a:spAutoFit/>
          </a:bodyPr>
          <a:lstStyle/>
          <a:p>
            <a:r>
              <a:rPr lang="en-US" b="1"/>
              <a:t>Small values for  </a:t>
            </a:r>
            <a:r>
              <a:rPr lang="en-US" sz="2800" b="1"/>
              <a:t>acid</a:t>
            </a:r>
            <a:r>
              <a:rPr lang="en-US" b="1"/>
              <a:t>,  e.g., the water in Sphagnum bogs can be ~3</a:t>
            </a:r>
          </a:p>
        </p:txBody>
      </p:sp>
      <p:sp>
        <p:nvSpPr>
          <p:cNvPr id="15378" name="Text Box 18"/>
          <p:cNvSpPr txBox="1">
            <a:spLocks noChangeArrowheads="1"/>
          </p:cNvSpPr>
          <p:nvPr/>
        </p:nvSpPr>
        <p:spPr bwMode="auto">
          <a:xfrm>
            <a:off x="0" y="5969000"/>
            <a:ext cx="5579604" cy="523220"/>
          </a:xfrm>
          <a:prstGeom prst="rect">
            <a:avLst/>
          </a:prstGeom>
          <a:noFill/>
          <a:ln w="9525">
            <a:noFill/>
            <a:miter lim="800000"/>
            <a:headEnd/>
            <a:tailEnd/>
          </a:ln>
          <a:effectLst/>
        </p:spPr>
        <p:txBody>
          <a:bodyPr wrap="none">
            <a:spAutoFit/>
          </a:bodyPr>
          <a:lstStyle/>
          <a:p>
            <a:r>
              <a:rPr lang="en-US" b="1"/>
              <a:t>Large values for  </a:t>
            </a:r>
            <a:r>
              <a:rPr lang="en-US" sz="2800" b="1"/>
              <a:t>alkaline</a:t>
            </a:r>
            <a:r>
              <a:rPr lang="en-US" b="1"/>
              <a:t>,  e.g., soils on limestone ~8</a:t>
            </a:r>
          </a:p>
        </p:txBody>
      </p:sp>
      <p:sp>
        <p:nvSpPr>
          <p:cNvPr id="15379" name="Text Box 19"/>
          <p:cNvSpPr txBox="1">
            <a:spLocks noChangeArrowheads="1"/>
          </p:cNvSpPr>
          <p:nvPr/>
        </p:nvSpPr>
        <p:spPr bwMode="auto">
          <a:xfrm>
            <a:off x="2879725" y="3175"/>
            <a:ext cx="2711450" cy="641350"/>
          </a:xfrm>
          <a:prstGeom prst="rect">
            <a:avLst/>
          </a:prstGeom>
          <a:solidFill>
            <a:srgbClr val="0066CC"/>
          </a:solidFill>
          <a:ln w="9525">
            <a:noFill/>
            <a:miter lim="800000"/>
            <a:headEnd/>
            <a:tailEnd/>
          </a:ln>
          <a:effectLst/>
        </p:spPr>
        <p:txBody>
          <a:bodyPr wrap="none">
            <a:spAutoFit/>
          </a:bodyPr>
          <a:lstStyle/>
          <a:p>
            <a:r>
              <a:rPr lang="en-US" sz="3600" b="1"/>
              <a:t>Mineral soils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12"/>
          <p:cNvSpPr>
            <a:spLocks noGrp="1" noChangeArrowheads="1"/>
          </p:cNvSpPr>
          <p:nvPr>
            <p:ph type="title" idx="4294967295"/>
          </p:nvPr>
        </p:nvSpPr>
        <p:spPr>
          <a:xfrm>
            <a:off x="7086600" y="0"/>
            <a:ext cx="2057400" cy="1143000"/>
          </a:xfrm>
        </p:spPr>
        <p:txBody>
          <a:bodyPr/>
          <a:lstStyle/>
          <a:p>
            <a:r>
              <a:rPr lang="en-US" sz="800"/>
              <a:t>How clay particles provide nutrients</a:t>
            </a:r>
          </a:p>
        </p:txBody>
      </p:sp>
      <p:sp>
        <p:nvSpPr>
          <p:cNvPr id="16386" name="Text Box 2"/>
          <p:cNvSpPr txBox="1">
            <a:spLocks noChangeArrowheads="1"/>
          </p:cNvSpPr>
          <p:nvPr/>
        </p:nvSpPr>
        <p:spPr bwMode="auto">
          <a:xfrm>
            <a:off x="0" y="2895600"/>
            <a:ext cx="9236075" cy="646331"/>
          </a:xfrm>
          <a:prstGeom prst="rect">
            <a:avLst/>
          </a:prstGeom>
          <a:noFill/>
          <a:ln w="9525">
            <a:noFill/>
            <a:miter lim="800000"/>
            <a:headEnd/>
            <a:tailEnd/>
          </a:ln>
          <a:effectLst/>
        </p:spPr>
        <p:txBody>
          <a:bodyPr>
            <a:spAutoFit/>
          </a:bodyPr>
          <a:lstStyle/>
          <a:p>
            <a:r>
              <a:rPr lang="en-US" b="1"/>
              <a:t>The root hair cells of plant roots secrete H</a:t>
            </a:r>
            <a:r>
              <a:rPr lang="en-US" b="1" baseline="30000"/>
              <a:t>+</a:t>
            </a:r>
            <a:r>
              <a:rPr lang="en-US" b="1"/>
              <a:t> into the water around nearby clay particles. These smaller H cations replace the larger macro- and micro-nutrient cations: </a:t>
            </a:r>
          </a:p>
        </p:txBody>
      </p:sp>
      <p:sp>
        <p:nvSpPr>
          <p:cNvPr id="16387" name="Text Box 3"/>
          <p:cNvSpPr txBox="1">
            <a:spLocks noChangeArrowheads="1"/>
          </p:cNvSpPr>
          <p:nvPr/>
        </p:nvSpPr>
        <p:spPr bwMode="auto">
          <a:xfrm>
            <a:off x="0" y="6400800"/>
            <a:ext cx="8626475" cy="369332"/>
          </a:xfrm>
          <a:prstGeom prst="rect">
            <a:avLst/>
          </a:prstGeom>
          <a:noFill/>
          <a:ln w="9525">
            <a:noFill/>
            <a:miter lim="800000"/>
            <a:headEnd/>
            <a:tailEnd/>
          </a:ln>
          <a:effectLst/>
        </p:spPr>
        <p:txBody>
          <a:bodyPr>
            <a:spAutoFit/>
          </a:bodyPr>
          <a:lstStyle/>
          <a:p>
            <a:r>
              <a:rPr lang="en-US" b="1" dirty="0"/>
              <a:t>The released </a:t>
            </a:r>
            <a:r>
              <a:rPr lang="en-US" b="1" dirty="0" err="1"/>
              <a:t>cations</a:t>
            </a:r>
            <a:r>
              <a:rPr lang="en-US" b="1" dirty="0"/>
              <a:t> are now available for uptake into roots. </a:t>
            </a:r>
          </a:p>
        </p:txBody>
      </p:sp>
      <p:pic>
        <p:nvPicPr>
          <p:cNvPr id="16389" name="Picture 5" descr="C:\Work\COURSES\Biol101\Lecture16\clay.gif"/>
          <p:cNvPicPr>
            <a:picLocks noChangeAspect="1" noChangeArrowheads="1"/>
          </p:cNvPicPr>
          <p:nvPr/>
        </p:nvPicPr>
        <p:blipFill>
          <a:blip r:embed="rId2"/>
          <a:srcRect/>
          <a:stretch>
            <a:fillRect/>
          </a:stretch>
        </p:blipFill>
        <p:spPr bwMode="auto">
          <a:xfrm>
            <a:off x="7086600" y="0"/>
            <a:ext cx="2057400" cy="1460500"/>
          </a:xfrm>
          <a:prstGeom prst="rect">
            <a:avLst/>
          </a:prstGeom>
          <a:noFill/>
        </p:spPr>
      </p:pic>
      <p:pic>
        <p:nvPicPr>
          <p:cNvPr id="16390" name="Picture 6" descr="C:\Work\COURSES\Biol101\Lecture16\soilparticle.gif"/>
          <p:cNvPicPr>
            <a:picLocks noChangeAspect="1" noChangeArrowheads="1"/>
          </p:cNvPicPr>
          <p:nvPr/>
        </p:nvPicPr>
        <p:blipFill>
          <a:blip r:embed="rId3"/>
          <a:srcRect/>
          <a:stretch>
            <a:fillRect/>
          </a:stretch>
        </p:blipFill>
        <p:spPr bwMode="auto">
          <a:xfrm>
            <a:off x="7010400" y="1447800"/>
            <a:ext cx="2133600" cy="1514475"/>
          </a:xfrm>
          <a:prstGeom prst="rect">
            <a:avLst/>
          </a:prstGeom>
          <a:noFill/>
        </p:spPr>
      </p:pic>
      <p:sp>
        <p:nvSpPr>
          <p:cNvPr id="16391" name="Text Box 7"/>
          <p:cNvSpPr txBox="1">
            <a:spLocks noChangeArrowheads="1"/>
          </p:cNvSpPr>
          <p:nvPr/>
        </p:nvSpPr>
        <p:spPr bwMode="auto">
          <a:xfrm>
            <a:off x="0" y="304800"/>
            <a:ext cx="6400800" cy="677108"/>
          </a:xfrm>
          <a:prstGeom prst="rect">
            <a:avLst/>
          </a:prstGeom>
          <a:noFill/>
          <a:ln w="9525">
            <a:noFill/>
            <a:miter lim="800000"/>
            <a:headEnd/>
            <a:tailEnd/>
          </a:ln>
          <a:effectLst/>
        </p:spPr>
        <p:txBody>
          <a:bodyPr>
            <a:spAutoFit/>
          </a:bodyPr>
          <a:lstStyle/>
          <a:p>
            <a:r>
              <a:rPr lang="en-US" b="1"/>
              <a:t>A clay particle (much enlarged here) is covered with negative charges, anions:</a:t>
            </a:r>
            <a:r>
              <a:rPr lang="en-US" sz="2000" b="1"/>
              <a:t> </a:t>
            </a:r>
          </a:p>
        </p:txBody>
      </p:sp>
      <p:sp>
        <p:nvSpPr>
          <p:cNvPr id="16392" name="Text Box 8"/>
          <p:cNvSpPr txBox="1">
            <a:spLocks noChangeArrowheads="1"/>
          </p:cNvSpPr>
          <p:nvPr/>
        </p:nvSpPr>
        <p:spPr bwMode="auto">
          <a:xfrm>
            <a:off x="0" y="1447800"/>
            <a:ext cx="6111875" cy="646331"/>
          </a:xfrm>
          <a:prstGeom prst="rect">
            <a:avLst/>
          </a:prstGeom>
          <a:noFill/>
          <a:ln w="9525">
            <a:noFill/>
            <a:miter lim="800000"/>
            <a:headEnd/>
            <a:tailEnd/>
          </a:ln>
          <a:effectLst/>
        </p:spPr>
        <p:txBody>
          <a:bodyPr>
            <a:spAutoFit/>
          </a:bodyPr>
          <a:lstStyle/>
          <a:p>
            <a:r>
              <a:rPr lang="en-US" b="1"/>
              <a:t>Opposites attract, so metal ions with positive charge(s), cations, stick all over the surface of the clay particle: </a:t>
            </a:r>
          </a:p>
        </p:txBody>
      </p:sp>
      <p:grpSp>
        <p:nvGrpSpPr>
          <p:cNvPr id="2" name="Group 11"/>
          <p:cNvGrpSpPr>
            <a:grpSpLocks/>
          </p:cNvGrpSpPr>
          <p:nvPr/>
        </p:nvGrpSpPr>
        <p:grpSpPr bwMode="auto">
          <a:xfrm>
            <a:off x="2590800" y="4114800"/>
            <a:ext cx="4038600" cy="2170113"/>
            <a:chOff x="1632" y="2496"/>
            <a:chExt cx="2544" cy="1367"/>
          </a:xfrm>
        </p:grpSpPr>
        <p:pic>
          <p:nvPicPr>
            <p:cNvPr id="16388" name="Picture 4" descr="C:\Work\COURSES\Biol101\Lecture16\cationexg.gif"/>
            <p:cNvPicPr>
              <a:picLocks noChangeAspect="1" noChangeArrowheads="1"/>
            </p:cNvPicPr>
            <p:nvPr/>
          </p:nvPicPr>
          <p:blipFill>
            <a:blip r:embed="rId4"/>
            <a:srcRect/>
            <a:stretch>
              <a:fillRect/>
            </a:stretch>
          </p:blipFill>
          <p:spPr bwMode="auto">
            <a:xfrm>
              <a:off x="1632" y="2496"/>
              <a:ext cx="2544" cy="1367"/>
            </a:xfrm>
            <a:prstGeom prst="rect">
              <a:avLst/>
            </a:prstGeom>
            <a:noFill/>
          </p:spPr>
        </p:pic>
        <p:sp>
          <p:nvSpPr>
            <p:cNvPr id="16393" name="Text Box 9"/>
            <p:cNvSpPr txBox="1">
              <a:spLocks noChangeArrowheads="1"/>
            </p:cNvSpPr>
            <p:nvPr/>
          </p:nvSpPr>
          <p:spPr bwMode="auto">
            <a:xfrm>
              <a:off x="3254" y="2538"/>
              <a:ext cx="449" cy="330"/>
            </a:xfrm>
            <a:prstGeom prst="rect">
              <a:avLst/>
            </a:prstGeom>
            <a:solidFill>
              <a:schemeClr val="bg1"/>
            </a:solidFill>
            <a:ln w="9525">
              <a:solidFill>
                <a:schemeClr val="bg1"/>
              </a:solidFill>
              <a:miter lim="800000"/>
              <a:headEnd/>
              <a:tailEnd/>
            </a:ln>
            <a:effectLst/>
          </p:spPr>
          <p:txBody>
            <a:bodyPr wrap="none">
              <a:spAutoFit/>
            </a:bodyPr>
            <a:lstStyle/>
            <a:p>
              <a:r>
                <a:rPr lang="en-US" sz="2800" b="1"/>
                <a:t>2H</a:t>
              </a:r>
              <a:r>
                <a:rPr lang="en-US" sz="2800" b="1" baseline="30000"/>
                <a:t>+</a:t>
              </a:r>
            </a:p>
          </p:txBody>
        </p:sp>
        <p:sp>
          <p:nvSpPr>
            <p:cNvPr id="16394" name="Text Box 10"/>
            <p:cNvSpPr txBox="1">
              <a:spLocks noChangeArrowheads="1"/>
            </p:cNvSpPr>
            <p:nvPr/>
          </p:nvSpPr>
          <p:spPr bwMode="auto">
            <a:xfrm>
              <a:off x="3590" y="3242"/>
              <a:ext cx="363" cy="233"/>
            </a:xfrm>
            <a:prstGeom prst="rect">
              <a:avLst/>
            </a:prstGeom>
            <a:solidFill>
              <a:schemeClr val="bg1"/>
            </a:solidFill>
            <a:ln w="9525">
              <a:solidFill>
                <a:schemeClr val="bg1"/>
              </a:solidFill>
              <a:miter lim="800000"/>
              <a:headEnd/>
              <a:tailEnd/>
            </a:ln>
            <a:effectLst/>
          </p:spPr>
          <p:txBody>
            <a:bodyPr wrap="none">
              <a:spAutoFit/>
            </a:bodyPr>
            <a:lstStyle/>
            <a:p>
              <a:r>
                <a:rPr lang="en-US" b="1"/>
                <a:t>Ca</a:t>
              </a:r>
              <a:r>
                <a:rPr lang="en-US" b="1" baseline="30000"/>
                <a:t>2+</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idx="4294967295"/>
          </p:nvPr>
        </p:nvSpPr>
        <p:spPr>
          <a:xfrm>
            <a:off x="2133600" y="3276600"/>
            <a:ext cx="2514600" cy="1143000"/>
          </a:xfrm>
        </p:spPr>
        <p:txBody>
          <a:bodyPr/>
          <a:lstStyle/>
          <a:p>
            <a:r>
              <a:rPr lang="en-US" sz="800"/>
              <a:t>Summary of soil water chemistry</a:t>
            </a:r>
          </a:p>
        </p:txBody>
      </p:sp>
      <p:pic>
        <p:nvPicPr>
          <p:cNvPr id="5122" name="Picture 2" descr="C:\Work\Courses\BIOL101\Lecture15\3706.jpg"/>
          <p:cNvPicPr>
            <a:picLocks noChangeAspect="1" noChangeArrowheads="1"/>
          </p:cNvPicPr>
          <p:nvPr/>
        </p:nvPicPr>
        <p:blipFill>
          <a:blip r:embed="rId2"/>
          <a:srcRect/>
          <a:stretch>
            <a:fillRect/>
          </a:stretch>
        </p:blipFill>
        <p:spPr bwMode="auto">
          <a:xfrm>
            <a:off x="0" y="1981200"/>
            <a:ext cx="8153400" cy="3924300"/>
          </a:xfrm>
          <a:prstGeom prst="rect">
            <a:avLst/>
          </a:prstGeom>
          <a:noFill/>
        </p:spPr>
      </p:pic>
      <p:sp>
        <p:nvSpPr>
          <p:cNvPr id="5123" name="Text Box 3"/>
          <p:cNvSpPr txBox="1">
            <a:spLocks noChangeArrowheads="1"/>
          </p:cNvSpPr>
          <p:nvPr/>
        </p:nvSpPr>
        <p:spPr bwMode="auto">
          <a:xfrm>
            <a:off x="525463" y="0"/>
            <a:ext cx="8093075" cy="1373188"/>
          </a:xfrm>
          <a:prstGeom prst="rect">
            <a:avLst/>
          </a:prstGeom>
          <a:noFill/>
          <a:ln w="9525">
            <a:noFill/>
            <a:miter lim="800000"/>
            <a:headEnd/>
            <a:tailEnd/>
          </a:ln>
          <a:effectLst/>
        </p:spPr>
        <p:txBody>
          <a:bodyPr>
            <a:spAutoFit/>
          </a:bodyPr>
          <a:lstStyle/>
          <a:p>
            <a:r>
              <a:rPr lang="en-US" sz="2800" b="1"/>
              <a:t>In this summary occurrence of H+ in soil water is shown as the result of respiration of CO</a:t>
            </a:r>
            <a:r>
              <a:rPr lang="en-US" sz="2800" b="1" baseline="-25000"/>
              <a:t>2</a:t>
            </a:r>
            <a:r>
              <a:rPr lang="en-US" sz="2800" b="1"/>
              <a:t> and disassociation of carbonic acid H</a:t>
            </a:r>
            <a:r>
              <a:rPr lang="en-US" sz="2800" b="1" baseline="-25000"/>
              <a:t>2</a:t>
            </a:r>
            <a:r>
              <a:rPr lang="en-US" sz="2800" b="1"/>
              <a:t>CO</a:t>
            </a:r>
            <a:r>
              <a:rPr lang="en-US" sz="2800" b="1" baseline="-25000"/>
              <a:t>3 </a:t>
            </a:r>
            <a:r>
              <a:rPr lang="en-US" sz="2800" b="1"/>
              <a:t>that forms</a:t>
            </a:r>
          </a:p>
        </p:txBody>
      </p:sp>
      <p:sp>
        <p:nvSpPr>
          <p:cNvPr id="5124" name="Text Box 4"/>
          <p:cNvSpPr txBox="1">
            <a:spLocks noChangeArrowheads="1"/>
          </p:cNvSpPr>
          <p:nvPr/>
        </p:nvSpPr>
        <p:spPr bwMode="auto">
          <a:xfrm>
            <a:off x="7729538" y="3373438"/>
            <a:ext cx="1311275" cy="366712"/>
          </a:xfrm>
          <a:prstGeom prst="rect">
            <a:avLst/>
          </a:prstGeom>
          <a:solidFill>
            <a:schemeClr val="bg1"/>
          </a:solidFill>
          <a:ln w="9525">
            <a:noFill/>
            <a:miter lim="800000"/>
            <a:headEnd/>
            <a:tailEnd/>
          </a:ln>
          <a:effectLst/>
        </p:spPr>
        <p:txBody>
          <a:bodyPr>
            <a:spAutoFit/>
          </a:bodyPr>
          <a:lstStyle/>
          <a:p>
            <a:r>
              <a:rPr lang="en-US" sz="1800" b="1"/>
              <a:t>Water flow</a:t>
            </a:r>
          </a:p>
        </p:txBody>
      </p:sp>
      <p:pic>
        <p:nvPicPr>
          <p:cNvPr id="5126" name="Picture 6" descr="C:\Work\Courses\BIOL101\Lecture14\Husky.jpg"/>
          <p:cNvPicPr>
            <a:picLocks noChangeAspect="1" noChangeArrowheads="1"/>
          </p:cNvPicPr>
          <p:nvPr/>
        </p:nvPicPr>
        <p:blipFill>
          <a:blip r:embed="rId3"/>
          <a:srcRect/>
          <a:stretch>
            <a:fillRect/>
          </a:stretch>
        </p:blipFill>
        <p:spPr bwMode="auto">
          <a:xfrm>
            <a:off x="8318500" y="6216650"/>
            <a:ext cx="825500" cy="64135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1268</Words>
  <Application>Microsoft Office PowerPoint</Application>
  <PresentationFormat>On-screen Show (4:3)</PresentationFormat>
  <Paragraphs>219</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MEMBRANE TRANSPORT PROCESSES</vt:lpstr>
      <vt:lpstr>Plant Nutrition</vt:lpstr>
      <vt:lpstr>1.  What is meant by “plant nutrition”</vt:lpstr>
      <vt:lpstr>The chemical elements required by plants</vt:lpstr>
      <vt:lpstr>Slide 5</vt:lpstr>
      <vt:lpstr>3.  How plants take up mineral elements from soil </vt:lpstr>
      <vt:lpstr>Mineral soils </vt:lpstr>
      <vt:lpstr>How clay particles provide nutrients</vt:lpstr>
      <vt:lpstr>Summary of soil water chemistry</vt:lpstr>
      <vt:lpstr>Single cell root hairs</vt:lpstr>
      <vt:lpstr>Slide 11</vt:lpstr>
      <vt:lpstr>Slide 12</vt:lpstr>
      <vt:lpstr>Slide 13</vt:lpstr>
      <vt:lpstr>Slide 14</vt:lpstr>
      <vt:lpstr>Slide 15</vt:lpstr>
      <vt:lpstr>Slide 16</vt:lpstr>
      <vt:lpstr>Slide 17</vt:lpstr>
      <vt:lpstr>Slide 18</vt:lpstr>
      <vt:lpstr> </vt:lpstr>
      <vt:lpstr>Slide 20</vt:lpstr>
      <vt:lpstr>Slide 21</vt:lpstr>
      <vt:lpstr>Slide 22</vt:lpstr>
      <vt:lpstr>Slide 23</vt:lpstr>
      <vt:lpstr>Slide 24</vt:lpstr>
      <vt:lpstr>Slide 25</vt:lpstr>
      <vt:lpstr>What are Mycorrhizae?</vt:lpstr>
      <vt:lpstr>Common Occurrence</vt:lpstr>
      <vt:lpstr>Slide 28</vt:lpstr>
      <vt:lpstr>Enhance Nutrient and Water Uptake</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MEMBRANE TRANSPORT PROCESSES</dc:title>
  <dc:creator>ASHISH</dc:creator>
  <cp:lastModifiedBy>ASHISH</cp:lastModifiedBy>
  <cp:revision>13</cp:revision>
  <dcterms:created xsi:type="dcterms:W3CDTF">2014-08-19T06:12:22Z</dcterms:created>
  <dcterms:modified xsi:type="dcterms:W3CDTF">2014-08-20T08:23:10Z</dcterms:modified>
</cp:coreProperties>
</file>